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4"/>
  </p:notesMasterIdLst>
  <p:sldIdLst>
    <p:sldId id="256" r:id="rId3"/>
    <p:sldId id="341" r:id="rId4"/>
    <p:sldId id="335" r:id="rId5"/>
    <p:sldId id="334" r:id="rId6"/>
    <p:sldId id="351" r:id="rId7"/>
    <p:sldId id="338" r:id="rId8"/>
    <p:sldId id="339"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r" defTabSz="914400" rtl="1" eaLnBrk="1" latinLnBrk="0" hangingPunct="1">
      <a:defRPr kern="1200">
        <a:solidFill>
          <a:schemeClr val="tx1"/>
        </a:solidFill>
        <a:latin typeface="Calibri" pitchFamily="34" charset="0"/>
        <a:ea typeface="+mn-ea"/>
        <a:cs typeface="Arial" pitchFamily="34" charset="0"/>
      </a:defRPr>
    </a:lvl6pPr>
    <a:lvl7pPr marL="2743200" algn="r" defTabSz="914400" rtl="1" eaLnBrk="1" latinLnBrk="0" hangingPunct="1">
      <a:defRPr kern="1200">
        <a:solidFill>
          <a:schemeClr val="tx1"/>
        </a:solidFill>
        <a:latin typeface="Calibri" pitchFamily="34" charset="0"/>
        <a:ea typeface="+mn-ea"/>
        <a:cs typeface="Arial" pitchFamily="34" charset="0"/>
      </a:defRPr>
    </a:lvl7pPr>
    <a:lvl8pPr marL="3200400" algn="r" defTabSz="914400" rtl="1" eaLnBrk="1" latinLnBrk="0" hangingPunct="1">
      <a:defRPr kern="1200">
        <a:solidFill>
          <a:schemeClr val="tx1"/>
        </a:solidFill>
        <a:latin typeface="Calibri" pitchFamily="34" charset="0"/>
        <a:ea typeface="+mn-ea"/>
        <a:cs typeface="Arial" pitchFamily="34" charset="0"/>
      </a:defRPr>
    </a:lvl8pPr>
    <a:lvl9pPr marL="3657600" algn="r" defTabSz="914400" rtl="1"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 pos="144"/>
        <p:guide pos="56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38A1086-1DB1-47FB-BE82-79F8F86C00FE}" type="datetimeFigureOut">
              <a:rPr lang="en-US"/>
              <a:pPr>
                <a:defRPr/>
              </a:pPr>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8A17F8F-E55B-46EF-8931-D3D2997A21F7}" type="slidenum">
              <a:rPr lang="en-US"/>
              <a:pPr>
                <a:defRPr/>
              </a:pPr>
              <a:t>‹#›</a:t>
            </a:fld>
            <a:endParaRPr lang="en-US"/>
          </a:p>
        </p:txBody>
      </p:sp>
    </p:spTree>
    <p:extLst>
      <p:ext uri="{BB962C8B-B14F-4D97-AF65-F5344CB8AC3E}">
        <p14:creationId xmlns:p14="http://schemas.microsoft.com/office/powerpoint/2010/main" val="31554015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fld id="{329A7611-00E7-4B42-A91A-BCEFAD661E01}" type="slidenum">
              <a:rPr lang="en-US" sz="1200"/>
              <a:pPr/>
              <a:t>2</a:t>
            </a:fld>
            <a:endParaRPr lang="en-US" sz="1200"/>
          </a:p>
        </p:txBody>
      </p:sp>
      <p:sp>
        <p:nvSpPr>
          <p:cNvPr id="102403" name="Rectangle 2"/>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04" name="Rectangle 3"/>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9" tIns="0" rIns="19049" bIns="0" anchor="b"/>
          <a:lstStyle/>
          <a:p>
            <a:pPr algn="r" defTabSz="914485"/>
            <a:r>
              <a:rPr lang="en-US" sz="1000" i="1"/>
              <a:t>16</a:t>
            </a:r>
          </a:p>
        </p:txBody>
      </p:sp>
      <p:sp>
        <p:nvSpPr>
          <p:cNvPr id="102405" name="Rectangle 4"/>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06" name="Rectangle 5"/>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07" name="Rectangle 6"/>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08" name="Rectangle 7"/>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9" tIns="0" rIns="19049" bIns="0" anchor="b"/>
          <a:lstStyle/>
          <a:p>
            <a:pPr algn="r" defTabSz="914485"/>
            <a:r>
              <a:rPr lang="en-US" sz="1000" i="1"/>
              <a:t>16</a:t>
            </a:r>
          </a:p>
        </p:txBody>
      </p:sp>
      <p:sp>
        <p:nvSpPr>
          <p:cNvPr id="102409" name="Rectangle 8"/>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10" name="Rectangle 9"/>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11" name="Rectangle 10"/>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12" name="Rectangle 11"/>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9" tIns="0" rIns="19049" bIns="0" anchor="b"/>
          <a:lstStyle/>
          <a:p>
            <a:pPr algn="r" defTabSz="914485"/>
            <a:r>
              <a:rPr lang="en-US" sz="1000" i="1"/>
              <a:t>16</a:t>
            </a:r>
          </a:p>
        </p:txBody>
      </p:sp>
      <p:sp>
        <p:nvSpPr>
          <p:cNvPr id="102413" name="Rectangle 12"/>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14" name="Rectangle 13"/>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15" name="Rectangle 14"/>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16" name="Rectangle 15"/>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9" tIns="0" rIns="19049" bIns="0" anchor="b"/>
          <a:lstStyle/>
          <a:p>
            <a:pPr algn="r" defTabSz="914485"/>
            <a:r>
              <a:rPr lang="en-US" sz="1000" i="1"/>
              <a:t>16</a:t>
            </a:r>
          </a:p>
        </p:txBody>
      </p:sp>
      <p:sp>
        <p:nvSpPr>
          <p:cNvPr id="102417" name="Rectangle 16"/>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18" name="Rectangle 17"/>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19" name="Rectangle 18"/>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20" name="Rectangle 19"/>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9" tIns="0" rIns="19049" bIns="0" anchor="b"/>
          <a:lstStyle/>
          <a:p>
            <a:pPr algn="r" defTabSz="914485"/>
            <a:r>
              <a:rPr lang="en-US" sz="1000" i="1"/>
              <a:t>16</a:t>
            </a:r>
          </a:p>
        </p:txBody>
      </p:sp>
      <p:sp>
        <p:nvSpPr>
          <p:cNvPr id="102421" name="Rectangle 20"/>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22" name="Rectangle 21"/>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23" name="Rectangle 22"/>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24" name="Rectangle 23"/>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9" tIns="0" rIns="19049" bIns="0" anchor="b"/>
          <a:lstStyle/>
          <a:p>
            <a:pPr algn="r" defTabSz="914485"/>
            <a:r>
              <a:rPr lang="en-US" sz="1000" i="1"/>
              <a:t>16</a:t>
            </a:r>
          </a:p>
        </p:txBody>
      </p:sp>
      <p:sp>
        <p:nvSpPr>
          <p:cNvPr id="102425" name="Rectangle 24"/>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26" name="Rectangle 25"/>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27" name="Rectangle 26"/>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28" name="Rectangle 27"/>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9" tIns="0" rIns="19049" bIns="0" anchor="b"/>
          <a:lstStyle/>
          <a:p>
            <a:pPr algn="r" defTabSz="914485"/>
            <a:r>
              <a:rPr lang="en-US" sz="1000" i="1"/>
              <a:t>22</a:t>
            </a:r>
          </a:p>
        </p:txBody>
      </p:sp>
      <p:sp>
        <p:nvSpPr>
          <p:cNvPr id="102429" name="Rectangle 28"/>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30" name="Rectangle 29"/>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31" name="Rectangle 30"/>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32" name="Rectangle 31"/>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9" tIns="0" rIns="19049" bIns="0" anchor="b"/>
          <a:lstStyle/>
          <a:p>
            <a:pPr algn="r" defTabSz="914485"/>
            <a:r>
              <a:rPr lang="en-US" sz="1000" i="1"/>
              <a:t>22</a:t>
            </a:r>
          </a:p>
        </p:txBody>
      </p:sp>
      <p:sp>
        <p:nvSpPr>
          <p:cNvPr id="102433" name="Rectangle 32"/>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34" name="Rectangle 33"/>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35" name="Rectangle 34"/>
          <p:cNvSpPr>
            <a:spLocks noChangeArrowheads="1"/>
          </p:cNvSpPr>
          <p:nvPr/>
        </p:nvSpPr>
        <p:spPr bwMode="auto">
          <a:xfrm>
            <a:off x="3885903" y="1"/>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36" name="Rectangle 35"/>
          <p:cNvSpPr>
            <a:spLocks noChangeArrowheads="1"/>
          </p:cNvSpPr>
          <p:nvPr/>
        </p:nvSpPr>
        <p:spPr bwMode="auto">
          <a:xfrm>
            <a:off x="3885903" y="8687405"/>
            <a:ext cx="2972097"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0" tIns="44446" rIns="90480" bIns="44446" anchor="b"/>
          <a:lstStyle/>
          <a:p>
            <a:pPr algn="r" defTabSz="914485"/>
            <a:r>
              <a:rPr lang="en-US" sz="1200"/>
              <a:t>22</a:t>
            </a:r>
          </a:p>
        </p:txBody>
      </p:sp>
      <p:sp>
        <p:nvSpPr>
          <p:cNvPr id="102437" name="Rectangle 36"/>
          <p:cNvSpPr>
            <a:spLocks noChangeArrowheads="1"/>
          </p:cNvSpPr>
          <p:nvPr/>
        </p:nvSpPr>
        <p:spPr bwMode="auto">
          <a:xfrm>
            <a:off x="0" y="868740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38" name="Rectangle 37"/>
          <p:cNvSpPr>
            <a:spLocks noChangeArrowheads="1"/>
          </p:cNvSpPr>
          <p:nvPr/>
        </p:nvSpPr>
        <p:spPr bwMode="auto">
          <a:xfrm>
            <a:off x="0" y="1"/>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6493" tIns="43247" rIns="86493" bIns="43247" anchor="ctr"/>
          <a:lstStyle/>
          <a:p>
            <a:endParaRPr lang="en-US"/>
          </a:p>
        </p:txBody>
      </p:sp>
      <p:sp>
        <p:nvSpPr>
          <p:cNvPr id="102439" name="Rectangle 38"/>
          <p:cNvSpPr>
            <a:spLocks noGrp="1" noRot="1" noChangeAspect="1" noChangeArrowheads="1" noTextEdit="1"/>
          </p:cNvSpPr>
          <p:nvPr>
            <p:ph type="sldImg"/>
          </p:nvPr>
        </p:nvSpPr>
        <p:spPr>
          <a:xfrm>
            <a:off x="1152525" y="692150"/>
            <a:ext cx="4552950" cy="3416300"/>
          </a:xfrm>
          <a:solidFill>
            <a:srgbClr val="FFFFFF"/>
          </a:solidFill>
          <a:ln w="12700" cap="flat"/>
        </p:spPr>
      </p:sp>
      <p:sp>
        <p:nvSpPr>
          <p:cNvPr id="102440" name="Rectangle 39"/>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0" tIns="44446" rIns="90480" bIns="44446"/>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fld id="{2E9C0DCD-EE6E-4959-A73B-F339E6319581}" type="slidenum">
              <a:rPr lang="en-US" sz="1200"/>
              <a:pPr/>
              <a:t>7</a:t>
            </a:fld>
            <a:endParaRPr lang="en-US" sz="1200"/>
          </a:p>
        </p:txBody>
      </p:sp>
      <p:sp>
        <p:nvSpPr>
          <p:cNvPr id="99331" name="Rectangle 2"/>
          <p:cNvSpPr>
            <a:spLocks noGrp="1" noRot="1" noChangeAspect="1" noChangeArrowheads="1" noTextEdit="1"/>
          </p:cNvSpPr>
          <p:nvPr>
            <p:ph type="sldImg"/>
          </p:nvPr>
        </p:nvSpPr>
        <p:spPr>
          <a:xfrm>
            <a:off x="1144588" y="685800"/>
            <a:ext cx="4570412" cy="3429000"/>
          </a:xfrm>
          <a:solidFill>
            <a:srgbClr val="FFFFFF"/>
          </a:solidFill>
          <a:ln/>
        </p:spPr>
      </p:sp>
      <p:sp>
        <p:nvSpPr>
          <p:cNvPr id="99332"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Earth Glass against white,loop.wmv">
            <a:hlinkClick r:id="" action="ppaction://media"/>
          </p:cNvPr>
          <p:cNvPicPr>
            <a:picLocks noChangeAspect="1"/>
          </p:cNvPicPr>
          <p:nvPr userDrawn="1"/>
        </p:nvPicPr>
        <p:blipFill>
          <a:blip r:embed="rId2" cstate="print"/>
          <a:srcRect/>
          <a:stretch>
            <a:fillRect/>
          </a:stretch>
        </p:blipFill>
        <p:spPr bwMode="auto">
          <a:xfrm>
            <a:off x="0" y="2286000"/>
            <a:ext cx="6858000" cy="4572000"/>
          </a:xfrm>
          <a:prstGeom prst="rect">
            <a:avLst/>
          </a:prstGeom>
          <a:noFill/>
          <a:ln w="9525">
            <a:noFill/>
            <a:miter lim="800000"/>
            <a:headEnd/>
            <a:tailEnd/>
          </a:ln>
        </p:spPr>
      </p:pic>
      <p:pic>
        <p:nvPicPr>
          <p:cNvPr id="5" name="Picture 11"/>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228600" y="152400"/>
            <a:ext cx="8686800" cy="1470025"/>
          </a:xfrm>
        </p:spPr>
        <p:txBody>
          <a:bodyPr/>
          <a:lstStyle>
            <a:lvl1pPr algn="ctr">
              <a:defRPr b="1">
                <a:solidFill>
                  <a:schemeClr val="bg1"/>
                </a:solidFill>
                <a:effectLst>
                  <a:outerShdw blurRad="50800" dist="38100" dir="2700000" algn="tl" rotWithShape="0">
                    <a:prstClr val="black">
                      <a:alpha val="40000"/>
                    </a:prstClr>
                  </a:outerShdw>
                  <a:reflection blurRad="6350" stA="55000" endA="300" endPos="45500" dir="5400000" sy="-100000" algn="bl" rotWithShape="0"/>
                </a:effectLst>
                <a:latin typeface="+mj-lt"/>
                <a:cs typeface="mohammad bold art 1" pitchFamily="2" charset="-7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038600" y="3429000"/>
            <a:ext cx="4876800" cy="2209800"/>
          </a:xfrm>
        </p:spPr>
        <p:txBody>
          <a:bodyPr/>
          <a:lstStyle>
            <a:lvl1pPr marL="0" indent="0" algn="ctr">
              <a:buNone/>
              <a:defRPr>
                <a:solidFill>
                  <a:schemeClr val="tx1"/>
                </a:solidFill>
                <a:cs typeface="Khalid Art bold" pitchFamily="2" charset="-7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FAB25A0B-7E20-4788-9E16-0B77F367FC30}" type="datetimeFigureOut">
              <a:rPr lang="en-US"/>
              <a:pPr>
                <a:defRPr/>
              </a:pPr>
              <a:t>10/19/2015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9A7066E-2876-4326-8DCE-B627464C03F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FDDFBA-9D2F-4CA7-9A10-0832881BC975}" type="datetimeFigureOut">
              <a:rPr lang="en-US"/>
              <a:pPr>
                <a:defRPr/>
              </a:pPr>
              <a:t>10/19/2015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67D080-4B6F-4809-805E-9CB55DEEA22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Earth Glass against white,loop.wmv">
            <a:hlinkClick r:id="" action="ppaction://media"/>
          </p:cNvPr>
          <p:cNvPicPr>
            <a:picLocks noChangeAspect="1"/>
          </p:cNvPicPr>
          <p:nvPr userDrawn="1"/>
        </p:nvPicPr>
        <p:blipFill>
          <a:blip r:embed="rId2" cstate="print"/>
          <a:srcRect t="4839" b="8064"/>
          <a:stretch>
            <a:fillRect/>
          </a:stretch>
        </p:blipFill>
        <p:spPr bwMode="auto">
          <a:xfrm>
            <a:off x="0" y="5486400"/>
            <a:ext cx="2362200" cy="1371600"/>
          </a:xfrm>
          <a:prstGeom prst="rect">
            <a:avLst/>
          </a:prstGeom>
          <a:noFill/>
          <a:ln w="9525">
            <a:noFill/>
            <a:miter lim="800000"/>
            <a:headEnd/>
            <a:tailEnd/>
          </a:ln>
        </p:spPr>
      </p:pic>
      <p:pic>
        <p:nvPicPr>
          <p:cNvPr id="5" name="Picture 11"/>
          <p:cNvPicPr>
            <a:picLocks noChangeAspect="1"/>
          </p:cNvPicPr>
          <p:nvPr userDrawn="1"/>
        </p:nvPicPr>
        <p:blipFill>
          <a:blip r:embed="rId3" cstate="print"/>
          <a:srcRect t="75294"/>
          <a:stretch>
            <a:fillRect/>
          </a:stretch>
        </p:blipFill>
        <p:spPr bwMode="auto">
          <a:xfrm>
            <a:off x="0" y="5164138"/>
            <a:ext cx="9144000" cy="1693862"/>
          </a:xfrm>
          <a:prstGeom prst="rect">
            <a:avLst/>
          </a:prstGeom>
          <a:noFill/>
          <a:ln w="9525">
            <a:noFill/>
            <a:miter lim="800000"/>
            <a:headEnd/>
            <a:tailEnd/>
          </a:ln>
        </p:spPr>
      </p:pic>
      <p:sp>
        <p:nvSpPr>
          <p:cNvPr id="2" name="Vertical Title 1"/>
          <p:cNvSpPr>
            <a:spLocks noGrp="1"/>
          </p:cNvSpPr>
          <p:nvPr>
            <p:ph type="title" orient="vert"/>
          </p:nvPr>
        </p:nvSpPr>
        <p:spPr>
          <a:xfrm>
            <a:off x="6858000" y="97716"/>
            <a:ext cx="2057400" cy="6150684"/>
          </a:xfrm>
        </p:spPr>
        <p:txBody>
          <a:bodyPr vert="eaVert"/>
          <a:lstStyle>
            <a:lvl1pPr>
              <a:defRPr>
                <a:solidFill>
                  <a:schemeClr val="tx1"/>
                </a:solidFill>
                <a:effectLst>
                  <a:outerShdw blurRad="50800" dist="38100" dir="2700000" algn="tl" rotWithShape="0">
                    <a:prstClr val="black">
                      <a:alpha val="40000"/>
                    </a:prstClr>
                  </a:outerShdw>
                  <a:reflection blurRad="6350" stA="25000" endPos="45500" dir="5400000" sy="-100000" algn="bl" rotWithShape="0"/>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97716"/>
            <a:ext cx="5486400" cy="61506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AD0C52D0-EDA8-4452-BF45-60A0E96FF2C4}" type="datetimeFigureOut">
              <a:rPr lang="en-US"/>
              <a:pPr>
                <a:defRPr/>
              </a:pPr>
              <a:t>10/19/2015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3E33A68-FC5D-4886-B89F-6C0270402E7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4"/>
          <p:cNvSpPr txBox="1">
            <a:spLocks/>
          </p:cNvSpPr>
          <p:nvPr userDrawn="1"/>
        </p:nvSpPr>
        <p:spPr>
          <a:xfrm>
            <a:off x="2995613" y="6478588"/>
            <a:ext cx="4032250" cy="365125"/>
          </a:xfrm>
          <a:prstGeom prst="rect">
            <a:avLst/>
          </a:prstGeom>
        </p:spPr>
        <p:txBody>
          <a:bodyPr anchor="ctr"/>
          <a:lstStyle>
            <a:defPPr>
              <a:defRPr lang="en-US"/>
            </a:defPPr>
            <a:lvl1pPr marL="0" algn="ctr" defTabSz="914400" rtl="1" eaLnBrk="1" latinLnBrk="0" hangingPunct="1">
              <a:defRPr sz="1800" b="0" kern="1200">
                <a:solidFill>
                  <a:schemeClr val="tx1"/>
                </a:solidFill>
                <a:latin typeface="+mn-lt"/>
                <a:ea typeface="+mn-ea"/>
                <a:cs typeface="Al-Hadith2" pitchFamily="2" charset="-78"/>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ar-EG" dirty="0" smtClean="0"/>
              <a:t>إدارة المشروعات – د.باسم الحلوانى</a:t>
            </a:r>
            <a:endParaRPr lang="en-US" dirty="0"/>
          </a:p>
        </p:txBody>
      </p:sp>
      <p:sp>
        <p:nvSpPr>
          <p:cNvPr id="5" name="Slide Number Placeholder 5"/>
          <p:cNvSpPr txBox="1">
            <a:spLocks/>
          </p:cNvSpPr>
          <p:nvPr userDrawn="1"/>
        </p:nvSpPr>
        <p:spPr>
          <a:xfrm>
            <a:off x="8100393" y="6381750"/>
            <a:ext cx="967408" cy="365125"/>
          </a:xfrm>
          <a:prstGeom prst="rect">
            <a:avLst/>
          </a:prstGeom>
        </p:spPr>
        <p:txBody>
          <a:bodyPr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D103830F-B822-431F-8FF0-1322C9981CF5}" type="slidenum">
              <a:rPr lang="en-US" sz="2000" b="1" smtClean="0"/>
              <a:pPr algn="ctr" fontAlgn="auto">
                <a:spcBef>
                  <a:spcPts val="0"/>
                </a:spcBef>
                <a:spcAft>
                  <a:spcPts val="0"/>
                </a:spcAft>
                <a:defRPr/>
              </a:pPr>
              <a:t>‹#›</a:t>
            </a:fld>
            <a:endParaRPr lang="en-US" sz="2000" b="1"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8100012" y="6320630"/>
            <a:ext cx="967408" cy="487363"/>
          </a:xfrm>
        </p:spPr>
        <p:txBody>
          <a:bodyPr/>
          <a:lstStyle>
            <a:lvl1pPr algn="ctr">
              <a:defRPr sz="2400" b="0" i="0"/>
            </a:lvl1pPr>
          </a:lstStyle>
          <a:p>
            <a:pPr>
              <a:defRPr/>
            </a:pPr>
            <a:fld id="{C7BE563A-8C9D-48E8-8107-7FE70A85D567}"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ooter Placeholder 4"/>
          <p:cNvSpPr txBox="1">
            <a:spLocks/>
          </p:cNvSpPr>
          <p:nvPr userDrawn="1"/>
        </p:nvSpPr>
        <p:spPr>
          <a:xfrm>
            <a:off x="2995613" y="6478588"/>
            <a:ext cx="4032250" cy="365125"/>
          </a:xfrm>
          <a:prstGeom prst="rect">
            <a:avLst/>
          </a:prstGeom>
        </p:spPr>
        <p:txBody>
          <a:bodyPr anchor="ctr"/>
          <a:lstStyle>
            <a:defPPr>
              <a:defRPr lang="en-US"/>
            </a:defPPr>
            <a:lvl1pPr marL="0" algn="ctr" defTabSz="914400" rtl="1" eaLnBrk="1" latinLnBrk="0" hangingPunct="1">
              <a:defRPr sz="1800" b="0" kern="1200">
                <a:solidFill>
                  <a:schemeClr val="tx1"/>
                </a:solidFill>
                <a:latin typeface="+mn-lt"/>
                <a:ea typeface="+mn-ea"/>
                <a:cs typeface="Al-Hadith2" pitchFamily="2" charset="-78"/>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ar-EG" smtClean="0"/>
              <a:t>الدعوة وكسب التأييد</a:t>
            </a:r>
            <a:r>
              <a:rPr lang="en-US" smtClean="0"/>
              <a:t> –</a:t>
            </a:r>
            <a:r>
              <a:rPr lang="ar-EG" smtClean="0"/>
              <a:t>د. أسامة قناوي </a:t>
            </a:r>
            <a:endParaRPr lang="en-US" dirty="0"/>
          </a:p>
        </p:txBody>
      </p:sp>
      <p:sp>
        <p:nvSpPr>
          <p:cNvPr id="5" name="Slide Number Placeholder 5"/>
          <p:cNvSpPr txBox="1">
            <a:spLocks/>
          </p:cNvSpPr>
          <p:nvPr userDrawn="1"/>
        </p:nvSpPr>
        <p:spPr>
          <a:xfrm>
            <a:off x="8685213" y="6381750"/>
            <a:ext cx="382587" cy="365125"/>
          </a:xfrm>
          <a:prstGeom prst="rect">
            <a:avLst/>
          </a:prstGeom>
        </p:spPr>
        <p:txBody>
          <a:bodyPr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78A6D053-35DC-479D-BC4C-F57F258D8A5B}" type="slidenum">
              <a:rPr lang="en-US" smtClean="0"/>
              <a:pPr fontAlgn="auto">
                <a:spcBef>
                  <a:spcPts val="0"/>
                </a:spcBef>
                <a:spcAft>
                  <a:spcPts val="0"/>
                </a:spcAft>
                <a:defRPr/>
              </a:pPr>
              <a:t>‹#›</a:t>
            </a:fld>
            <a:endParaRPr lang="en-US" dirty="0"/>
          </a:p>
        </p:txBody>
      </p:sp>
      <p:sp>
        <p:nvSpPr>
          <p:cNvPr id="2" name="Title 1"/>
          <p:cNvSpPr>
            <a:spLocks noGrp="1"/>
          </p:cNvSpPr>
          <p:nvPr>
            <p:ph type="title"/>
          </p:nvPr>
        </p:nvSpPr>
        <p:spPr>
          <a:xfrm>
            <a:off x="722313" y="3709987"/>
            <a:ext cx="7772400" cy="1362075"/>
          </a:xfrm>
        </p:spPr>
        <p:txBody>
          <a:bodyPr anchor="t"/>
          <a:lstStyle>
            <a:lvl1pPr algn="l">
              <a:defRPr sz="40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2098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8C5DE67A-ACF4-4ACB-A1A4-8E046680B20C}" type="datetimeFigureOut">
              <a:rPr lang="en-US"/>
              <a:pPr>
                <a:defRPr/>
              </a:pPr>
              <a:t>10/19/2015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1ECAAD42-6451-4917-96F2-92ABC629182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264" y="1722437"/>
            <a:ext cx="37490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66360" y="1722437"/>
            <a:ext cx="37490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94410FAF-E74C-4E0F-8F9F-948DFAB6B61D}" type="datetimeFigureOut">
              <a:rPr lang="en-US"/>
              <a:pPr>
                <a:defRPr/>
              </a:pPr>
              <a:t>10/19/2015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636CA4F-3CEA-48AD-9853-EFEEDFB79B2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93812" y="1722792"/>
            <a:ext cx="37353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3812" y="2362554"/>
            <a:ext cx="3735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1" y="1722792"/>
            <a:ext cx="3733800"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1" y="2362554"/>
            <a:ext cx="3733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3AC005B-4F76-4D29-BC45-B271FADD5CB7}" type="datetimeFigureOut">
              <a:rPr lang="en-US"/>
              <a:pPr>
                <a:defRPr/>
              </a:pPr>
              <a:t>10/19/2015</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9A21383F-F779-4E99-895D-7C92CEC3C7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42E3F00-E895-4D4B-A12C-C726C1F85287}" type="datetimeFigureOut">
              <a:rPr lang="en-US"/>
              <a:pPr>
                <a:defRPr/>
              </a:pPr>
              <a:t>10/19/2015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1597F10-55AA-4934-84DD-E9A81DB5BBE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DF2F3FB-98FA-47EA-A901-30EE1F33E112}" type="datetimeFigureOut">
              <a:rPr lang="en-US"/>
              <a:pPr>
                <a:defRPr/>
              </a:pPr>
              <a:t>10/19/2015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81F99485-1D6C-46E4-B0F6-43527582D7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Earth Glass against white,loop.wmv">
            <a:hlinkClick r:id="" action="ppaction://media"/>
          </p:cNvPr>
          <p:cNvPicPr>
            <a:picLocks noChangeAspect="1"/>
          </p:cNvPicPr>
          <p:nvPr userDrawn="1"/>
        </p:nvPicPr>
        <p:blipFill>
          <a:blip r:embed="rId2" cstate="print"/>
          <a:srcRect t="4839" b="8064"/>
          <a:stretch>
            <a:fillRect/>
          </a:stretch>
        </p:blipFill>
        <p:spPr bwMode="auto">
          <a:xfrm>
            <a:off x="0" y="5486400"/>
            <a:ext cx="2362200" cy="1371600"/>
          </a:xfrm>
          <a:prstGeom prst="rect">
            <a:avLst/>
          </a:prstGeom>
          <a:noFill/>
          <a:ln w="9525">
            <a:noFill/>
            <a:miter lim="800000"/>
            <a:headEnd/>
            <a:tailEnd/>
          </a:ln>
        </p:spPr>
      </p:pic>
      <p:pic>
        <p:nvPicPr>
          <p:cNvPr id="6" name="Picture 11"/>
          <p:cNvPicPr>
            <a:picLocks noChangeAspect="1"/>
          </p:cNvPicPr>
          <p:nvPr userDrawn="1"/>
        </p:nvPicPr>
        <p:blipFill>
          <a:blip r:embed="rId3" cstate="print"/>
          <a:srcRect t="75294"/>
          <a:stretch>
            <a:fillRect/>
          </a:stretch>
        </p:blipFill>
        <p:spPr bwMode="auto">
          <a:xfrm>
            <a:off x="0" y="5164138"/>
            <a:ext cx="9144000" cy="1693862"/>
          </a:xfrm>
          <a:prstGeom prst="rect">
            <a:avLst/>
          </a:prstGeom>
          <a:noFill/>
          <a:ln w="9525">
            <a:noFill/>
            <a:miter lim="800000"/>
            <a:headEnd/>
            <a:tailEnd/>
          </a:ln>
        </p:spPr>
      </p:pic>
      <p:sp>
        <p:nvSpPr>
          <p:cNvPr id="2" name="Title 1"/>
          <p:cNvSpPr>
            <a:spLocks noGrp="1"/>
          </p:cNvSpPr>
          <p:nvPr>
            <p:ph type="title"/>
          </p:nvPr>
        </p:nvSpPr>
        <p:spPr>
          <a:xfrm>
            <a:off x="1295400" y="152400"/>
            <a:ext cx="3008313" cy="1162050"/>
          </a:xfrm>
        </p:spPr>
        <p:txBody>
          <a:bodyPr anchor="b"/>
          <a:lstStyle>
            <a:lvl1pPr algn="l">
              <a:defRPr sz="20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19600" y="152400"/>
            <a:ext cx="4495800" cy="6096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314450"/>
            <a:ext cx="3008313" cy="4933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5F7F221F-D3C2-4B77-A61C-64488D4F3186}" type="datetimeFigureOut">
              <a:rPr lang="en-US"/>
              <a:pPr>
                <a:defRPr/>
              </a:pPr>
              <a:t>10/19/2015</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a:xfrm>
            <a:off x="8388424" y="6381328"/>
            <a:ext cx="598611" cy="365125"/>
          </a:xfrm>
        </p:spPr>
        <p:txBody>
          <a:bodyPr/>
          <a:lstStyle>
            <a:lvl1pPr>
              <a:defRPr sz="2000" b="1"/>
            </a:lvl1pPr>
          </a:lstStyle>
          <a:p>
            <a:pPr>
              <a:defRPr/>
            </a:pPr>
            <a:fld id="{88487601-5D24-4365-891A-130B42FD3AC3}" type="slidenum">
              <a:rPr lang="en-US" smtClean="0"/>
              <a:pPr>
                <a:defRPr/>
              </a:pPr>
              <a:t>‹#›</a:t>
            </a:fld>
            <a:endParaRPr lang="en-US" dirty="0"/>
          </a:p>
        </p:txBody>
      </p:sp>
    </p:spTree>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94335BD-D10E-4C21-BB95-EBE140487929}" type="datetimeFigureOut">
              <a:rPr lang="en-US"/>
              <a:pPr>
                <a:defRPr/>
              </a:pPr>
              <a:t>10/19/2015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C5EC554-EE6C-4C63-9219-FBC2DAB3EAA5}"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Earth Glass against white,loop.wmv">
            <a:hlinkClick r:id="" action="ppaction://media"/>
          </p:cNvPr>
          <p:cNvPicPr>
            <a:picLocks noChangeAspect="1"/>
          </p:cNvPicPr>
          <p:nvPr/>
        </p:nvPicPr>
        <p:blipFill>
          <a:blip r:embed="rId13" cstate="print"/>
          <a:srcRect t="4839" b="8064"/>
          <a:stretch>
            <a:fillRect/>
          </a:stretch>
        </p:blipFill>
        <p:spPr bwMode="auto">
          <a:xfrm>
            <a:off x="0" y="5486400"/>
            <a:ext cx="2362200" cy="1371600"/>
          </a:xfrm>
          <a:prstGeom prst="rect">
            <a:avLst/>
          </a:prstGeom>
          <a:noFill/>
          <a:ln w="9525">
            <a:noFill/>
            <a:miter lim="800000"/>
            <a:headEnd/>
            <a:tailEnd/>
          </a:ln>
        </p:spPr>
      </p:pic>
      <p:pic>
        <p:nvPicPr>
          <p:cNvPr id="1027" name="Picture 7"/>
          <p:cNvPicPr>
            <a:picLocks noChangeAspect="1"/>
          </p:cNvPicPr>
          <p:nvPr/>
        </p:nvPicPr>
        <p:blipFill>
          <a:blip r:embed="rId14" cstate="print"/>
          <a:srcRect/>
          <a:stretch>
            <a:fillRect/>
          </a:stretch>
        </p:blipFill>
        <p:spPr bwMode="auto">
          <a:xfrm>
            <a:off x="26988" y="14288"/>
            <a:ext cx="9144000" cy="6858000"/>
          </a:xfrm>
          <a:prstGeom prst="rect">
            <a:avLst/>
          </a:prstGeom>
          <a:noFill/>
          <a:ln w="9525">
            <a:noFill/>
            <a:miter lim="800000"/>
            <a:headEnd/>
            <a:tailEnd/>
          </a:ln>
        </p:spPr>
      </p:pic>
      <p:sp>
        <p:nvSpPr>
          <p:cNvPr id="2" name="Title Placeholder 1"/>
          <p:cNvSpPr>
            <a:spLocks noGrp="1"/>
          </p:cNvSpPr>
          <p:nvPr>
            <p:ph type="title"/>
          </p:nvPr>
        </p:nvSpPr>
        <p:spPr>
          <a:xfrm>
            <a:off x="228600" y="53975"/>
            <a:ext cx="8686800" cy="105727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029" name="Text Placeholder 2"/>
          <p:cNvSpPr>
            <a:spLocks noGrp="1"/>
          </p:cNvSpPr>
          <p:nvPr>
            <p:ph type="body" idx="1"/>
          </p:nvPr>
        </p:nvSpPr>
        <p:spPr bwMode="auto">
          <a:xfrm>
            <a:off x="755650" y="1676400"/>
            <a:ext cx="815975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286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82AD5EB-4FB6-41CB-9607-DC470776138A}" type="datetimeFigureOut">
              <a:rPr lang="en-US"/>
              <a:pPr>
                <a:defRPr/>
              </a:pPr>
              <a:t>10/19/2015</a:t>
            </a:fld>
            <a:endParaRPr lang="en-US"/>
          </a:p>
        </p:txBody>
      </p:sp>
      <p:sp>
        <p:nvSpPr>
          <p:cNvPr id="5" name="Footer Placeholder 4"/>
          <p:cNvSpPr>
            <a:spLocks noGrp="1"/>
          </p:cNvSpPr>
          <p:nvPr>
            <p:ph type="ftr" sz="quarter" idx="3"/>
          </p:nvPr>
        </p:nvSpPr>
        <p:spPr>
          <a:xfrm>
            <a:off x="2843213" y="6453188"/>
            <a:ext cx="4032250" cy="365125"/>
          </a:xfrm>
          <a:prstGeom prst="rect">
            <a:avLst/>
          </a:prstGeom>
        </p:spPr>
        <p:txBody>
          <a:bodyPr vert="horz" lIns="91440" tIns="45720" rIns="91440" bIns="45720" rtlCol="0" anchor="ctr"/>
          <a:lstStyle>
            <a:lvl1pPr algn="ctr" rtl="1" fontAlgn="auto">
              <a:spcBef>
                <a:spcPts val="0"/>
              </a:spcBef>
              <a:spcAft>
                <a:spcPts val="0"/>
              </a:spcAft>
              <a:defRPr sz="1800" b="0" dirty="0" smtClean="0">
                <a:solidFill>
                  <a:schemeClr val="tx1"/>
                </a:solidFill>
                <a:latin typeface="+mn-lt"/>
                <a:cs typeface="Al-Hadith2" pitchFamily="2" charset="-78"/>
              </a:defRPr>
            </a:lvl1pPr>
          </a:lstStyle>
          <a:p>
            <a:pPr>
              <a:defRPr/>
            </a:pPr>
            <a:r>
              <a:rPr lang="ar-EG"/>
              <a:t>الدعوة وكسب التأييد</a:t>
            </a:r>
            <a:r>
              <a:rPr lang="en-US"/>
              <a:t> –</a:t>
            </a:r>
            <a:r>
              <a:rPr lang="ar-EG"/>
              <a:t>د. أسامة قناوي </a:t>
            </a:r>
            <a:endParaRPr lang="en-US"/>
          </a:p>
        </p:txBody>
      </p:sp>
      <p:sp>
        <p:nvSpPr>
          <p:cNvPr id="6" name="Slide Number Placeholder 5"/>
          <p:cNvSpPr>
            <a:spLocks noGrp="1"/>
          </p:cNvSpPr>
          <p:nvPr>
            <p:ph type="sldNum" sz="quarter" idx="4"/>
          </p:nvPr>
        </p:nvSpPr>
        <p:spPr>
          <a:xfrm>
            <a:off x="8532813" y="6356350"/>
            <a:ext cx="382587"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solidFill>
                <a:latin typeface="+mn-lt"/>
                <a:cs typeface="+mn-cs"/>
              </a:defRPr>
            </a:lvl1pPr>
          </a:lstStyle>
          <a:p>
            <a:pPr>
              <a:defRPr/>
            </a:pPr>
            <a:fld id="{90730302-7587-4923-A4B9-168291C74061}" type="slidenum">
              <a:rPr lang="en-US"/>
              <a:pPr>
                <a:defRPr/>
              </a:pPr>
              <a:t>‹#›</a:t>
            </a:fld>
            <a:endParaRPr lang="en-US" dirty="0"/>
          </a:p>
        </p:txBody>
      </p:sp>
      <p:sp>
        <p:nvSpPr>
          <p:cNvPr id="11" name="Rectangle 10"/>
          <p:cNvSpPr/>
          <p:nvPr userDrawn="1"/>
        </p:nvSpPr>
        <p:spPr>
          <a:xfrm>
            <a:off x="971550" y="6308725"/>
            <a:ext cx="8199438" cy="7302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txStyles>
    <p:titleStyle>
      <a:lvl1pPr algn="ctr" rtl="1" fontAlgn="base">
        <a:spcBef>
          <a:spcPct val="0"/>
        </a:spcBef>
        <a:spcAft>
          <a:spcPct val="0"/>
        </a:spcAft>
        <a:defRPr sz="4400" b="1" kern="1200">
          <a:solidFill>
            <a:schemeClr val="bg1"/>
          </a:solidFill>
          <a:effectLst>
            <a:outerShdw blurRad="50800" dist="38100" dir="2700000" algn="tl" rotWithShape="0">
              <a:prstClr val="black">
                <a:alpha val="40000"/>
              </a:prstClr>
            </a:outerShdw>
            <a:reflection blurRad="6350" stA="55000" endA="300" endPos="45500" dir="5400000" sy="-100000" algn="bl" rotWithShape="0"/>
          </a:effectLst>
          <a:latin typeface="+mj-lt"/>
          <a:ea typeface="+mj-ea"/>
          <a:cs typeface="Khalid Art bold" pitchFamily="2" charset="-78"/>
        </a:defRPr>
      </a:lvl1pPr>
      <a:lvl2pPr algn="ctr" rtl="1" fontAlgn="base">
        <a:spcBef>
          <a:spcPct val="0"/>
        </a:spcBef>
        <a:spcAft>
          <a:spcPct val="0"/>
        </a:spcAft>
        <a:defRPr sz="4400" b="1">
          <a:solidFill>
            <a:schemeClr val="bg1"/>
          </a:solidFill>
          <a:latin typeface="Calibri" pitchFamily="34" charset="0"/>
          <a:cs typeface="Khalid Art bold" pitchFamily="2" charset="-78"/>
        </a:defRPr>
      </a:lvl2pPr>
      <a:lvl3pPr algn="ctr" rtl="1" fontAlgn="base">
        <a:spcBef>
          <a:spcPct val="0"/>
        </a:spcBef>
        <a:spcAft>
          <a:spcPct val="0"/>
        </a:spcAft>
        <a:defRPr sz="4400" b="1">
          <a:solidFill>
            <a:schemeClr val="bg1"/>
          </a:solidFill>
          <a:latin typeface="Calibri" pitchFamily="34" charset="0"/>
          <a:cs typeface="Khalid Art bold" pitchFamily="2" charset="-78"/>
        </a:defRPr>
      </a:lvl3pPr>
      <a:lvl4pPr algn="ctr" rtl="1" fontAlgn="base">
        <a:spcBef>
          <a:spcPct val="0"/>
        </a:spcBef>
        <a:spcAft>
          <a:spcPct val="0"/>
        </a:spcAft>
        <a:defRPr sz="4400" b="1">
          <a:solidFill>
            <a:schemeClr val="bg1"/>
          </a:solidFill>
          <a:latin typeface="Calibri" pitchFamily="34" charset="0"/>
          <a:cs typeface="Khalid Art bold" pitchFamily="2" charset="-78"/>
        </a:defRPr>
      </a:lvl4pPr>
      <a:lvl5pPr algn="ctr" rtl="1" fontAlgn="base">
        <a:spcBef>
          <a:spcPct val="0"/>
        </a:spcBef>
        <a:spcAft>
          <a:spcPct val="0"/>
        </a:spcAft>
        <a:defRPr sz="4400" b="1">
          <a:solidFill>
            <a:schemeClr val="bg1"/>
          </a:solidFill>
          <a:latin typeface="Calibri" pitchFamily="34" charset="0"/>
          <a:cs typeface="Khalid Art bold" pitchFamily="2" charset="-78"/>
        </a:defRPr>
      </a:lvl5pPr>
      <a:lvl6pPr marL="457200" algn="ctr" rtl="1" fontAlgn="base">
        <a:spcBef>
          <a:spcPct val="0"/>
        </a:spcBef>
        <a:spcAft>
          <a:spcPct val="0"/>
        </a:spcAft>
        <a:defRPr sz="4400" b="1">
          <a:solidFill>
            <a:schemeClr val="bg1"/>
          </a:solidFill>
          <a:latin typeface="Calibri" pitchFamily="34" charset="0"/>
          <a:cs typeface="Khalid Art bold" pitchFamily="2" charset="-78"/>
        </a:defRPr>
      </a:lvl6pPr>
      <a:lvl7pPr marL="914400" algn="ctr" rtl="1" fontAlgn="base">
        <a:spcBef>
          <a:spcPct val="0"/>
        </a:spcBef>
        <a:spcAft>
          <a:spcPct val="0"/>
        </a:spcAft>
        <a:defRPr sz="4400" b="1">
          <a:solidFill>
            <a:schemeClr val="bg1"/>
          </a:solidFill>
          <a:latin typeface="Calibri" pitchFamily="34" charset="0"/>
          <a:cs typeface="Khalid Art bold" pitchFamily="2" charset="-78"/>
        </a:defRPr>
      </a:lvl7pPr>
      <a:lvl8pPr marL="1371600" algn="ctr" rtl="1" fontAlgn="base">
        <a:spcBef>
          <a:spcPct val="0"/>
        </a:spcBef>
        <a:spcAft>
          <a:spcPct val="0"/>
        </a:spcAft>
        <a:defRPr sz="4400" b="1">
          <a:solidFill>
            <a:schemeClr val="bg1"/>
          </a:solidFill>
          <a:latin typeface="Calibri" pitchFamily="34" charset="0"/>
          <a:cs typeface="Khalid Art bold" pitchFamily="2" charset="-78"/>
        </a:defRPr>
      </a:lvl8pPr>
      <a:lvl9pPr marL="1828800" algn="ctr" rtl="1" fontAlgn="base">
        <a:spcBef>
          <a:spcPct val="0"/>
        </a:spcBef>
        <a:spcAft>
          <a:spcPct val="0"/>
        </a:spcAft>
        <a:defRPr sz="4400" b="1">
          <a:solidFill>
            <a:schemeClr val="bg1"/>
          </a:solidFill>
          <a:latin typeface="Calibri" pitchFamily="34" charset="0"/>
          <a:cs typeface="Khalid Art bold" pitchFamily="2" charset="-78"/>
        </a:defRPr>
      </a:lvl9pPr>
    </p:titleStyle>
    <p:bodyStyle>
      <a:lvl1pPr marL="342900" indent="-342900" algn="r" rtl="1" fontAlgn="base">
        <a:lnSpc>
          <a:spcPct val="150000"/>
        </a:lnSpc>
        <a:spcBef>
          <a:spcPct val="20000"/>
        </a:spcBef>
        <a:spcAft>
          <a:spcPct val="0"/>
        </a:spcAft>
        <a:buFont typeface="Arial" pitchFamily="34" charset="0"/>
        <a:buChar char="•"/>
        <a:defRPr sz="3200" kern="1200">
          <a:solidFill>
            <a:schemeClr val="tx1"/>
          </a:solidFill>
          <a:latin typeface="+mn-lt"/>
          <a:ea typeface="+mn-ea"/>
          <a:cs typeface="mohammad bold art 1" pitchFamily="2" charset="-78"/>
        </a:defRPr>
      </a:lvl1pPr>
      <a:lvl2pPr marL="742950" indent="-285750" algn="r" rtl="1" fontAlgn="base">
        <a:lnSpc>
          <a:spcPct val="150000"/>
        </a:lnSpc>
        <a:spcBef>
          <a:spcPct val="20000"/>
        </a:spcBef>
        <a:spcAft>
          <a:spcPct val="0"/>
        </a:spcAft>
        <a:buFont typeface="Arial" pitchFamily="34" charset="0"/>
        <a:buChar char="–"/>
        <a:defRPr sz="2800" kern="1200">
          <a:solidFill>
            <a:schemeClr val="tx1"/>
          </a:solidFill>
          <a:latin typeface="+mn-lt"/>
          <a:ea typeface="+mn-ea"/>
          <a:cs typeface="mohammad bold art 1" pitchFamily="2" charset="-78"/>
        </a:defRPr>
      </a:lvl2pPr>
      <a:lvl3pPr marL="1143000" indent="-228600" algn="r" rtl="1" fontAlgn="base">
        <a:lnSpc>
          <a:spcPct val="150000"/>
        </a:lnSpc>
        <a:spcBef>
          <a:spcPct val="20000"/>
        </a:spcBef>
        <a:spcAft>
          <a:spcPct val="0"/>
        </a:spcAft>
        <a:buFont typeface="Arial" pitchFamily="34" charset="0"/>
        <a:buChar char="•"/>
        <a:defRPr sz="2400" kern="1200">
          <a:solidFill>
            <a:schemeClr val="tx1"/>
          </a:solidFill>
          <a:latin typeface="+mn-lt"/>
          <a:ea typeface="+mn-ea"/>
          <a:cs typeface="mohammad bold art 1" pitchFamily="2" charset="-78"/>
        </a:defRPr>
      </a:lvl3pPr>
      <a:lvl4pPr marL="1600200" indent="-228600" algn="r" rtl="1" fontAlgn="base">
        <a:lnSpc>
          <a:spcPct val="150000"/>
        </a:lnSpc>
        <a:spcBef>
          <a:spcPct val="20000"/>
        </a:spcBef>
        <a:spcAft>
          <a:spcPct val="0"/>
        </a:spcAft>
        <a:buFont typeface="Arial" pitchFamily="34" charset="0"/>
        <a:buChar char="–"/>
        <a:defRPr sz="2000" kern="1200">
          <a:solidFill>
            <a:schemeClr val="tx1"/>
          </a:solidFill>
          <a:latin typeface="+mn-lt"/>
          <a:ea typeface="+mn-ea"/>
          <a:cs typeface="mohammad bold art 1" pitchFamily="2" charset="-78"/>
        </a:defRPr>
      </a:lvl4pPr>
      <a:lvl5pPr marL="2057400" indent="-228600" algn="r" rtl="1" fontAlgn="base">
        <a:lnSpc>
          <a:spcPct val="150000"/>
        </a:lnSpc>
        <a:spcBef>
          <a:spcPct val="20000"/>
        </a:spcBef>
        <a:spcAft>
          <a:spcPct val="0"/>
        </a:spcAft>
        <a:buFont typeface="Arial" pitchFamily="34" charset="0"/>
        <a:buChar char="»"/>
        <a:defRPr sz="2000" kern="1200">
          <a:solidFill>
            <a:schemeClr val="tx1"/>
          </a:solidFill>
          <a:latin typeface="+mn-lt"/>
          <a:ea typeface="+mn-ea"/>
          <a:cs typeface="mohammad bold art 1" pitchFamily="2" charset="-7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ar-EG" sz="6000" dirty="0" smtClean="0"/>
              <a:t>إدارة المشروعات</a:t>
            </a:r>
            <a:br>
              <a:rPr lang="ar-EG" sz="6000" dirty="0" smtClean="0"/>
            </a:br>
            <a:r>
              <a:rPr lang="en-US" sz="6000" dirty="0" smtClean="0"/>
              <a:t>Projects Management</a:t>
            </a:r>
            <a:endParaRPr lang="en-US" sz="6000" dirty="0"/>
          </a:p>
        </p:txBody>
      </p:sp>
      <p:sp>
        <p:nvSpPr>
          <p:cNvPr id="13315" name="Subtitle 2"/>
          <p:cNvSpPr>
            <a:spLocks noGrp="1"/>
          </p:cNvSpPr>
          <p:nvPr>
            <p:ph type="subTitle" idx="1"/>
          </p:nvPr>
        </p:nvSpPr>
        <p:spPr/>
        <p:txBody>
          <a:bodyPr/>
          <a:lstStyle/>
          <a:p>
            <a:r>
              <a:rPr lang="ar-EG" sz="4400" b="1" dirty="0" smtClean="0">
                <a:solidFill>
                  <a:srgbClr val="C00000"/>
                </a:solidFill>
              </a:rPr>
              <a:t>د. باسم ممدوح الحلوانى </a:t>
            </a:r>
            <a:endParaRPr lang="en-US" sz="4400" b="1" dirty="0" smtClean="0">
              <a:solidFill>
                <a:srgbClr val="C00000"/>
              </a:solidFill>
            </a:endParaRPr>
          </a:p>
          <a:p>
            <a:r>
              <a:rPr lang="en-US" sz="4400" b="1" dirty="0" smtClean="0">
                <a:solidFill>
                  <a:srgbClr val="C00000"/>
                </a:solidFill>
              </a:rPr>
              <a:t>Lecture 2</a:t>
            </a:r>
            <a:endParaRPr lang="ar-EG" sz="4400" b="1" dirty="0" smtClean="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defRPr/>
            </a:pPr>
            <a:r>
              <a:rPr lang="en-US" sz="4000" dirty="0" smtClean="0"/>
              <a:t> Project Cycle (</a:t>
            </a:r>
            <a:r>
              <a:rPr lang="en-US" sz="4000" dirty="0"/>
              <a:t>Project </a:t>
            </a:r>
            <a:r>
              <a:rPr lang="en-GB" sz="4000" dirty="0"/>
              <a:t>Stages </a:t>
            </a:r>
            <a:r>
              <a:rPr lang="en-GB" sz="4000" dirty="0" smtClean="0"/>
              <a:t>)</a:t>
            </a:r>
            <a:endParaRPr lang="ar-QA" sz="4000" dirty="0"/>
          </a:p>
        </p:txBody>
      </p:sp>
      <p:sp>
        <p:nvSpPr>
          <p:cNvPr id="3" name="Rectangle 2"/>
          <p:cNvSpPr/>
          <p:nvPr/>
        </p:nvSpPr>
        <p:spPr>
          <a:xfrm>
            <a:off x="107504" y="1825660"/>
            <a:ext cx="8869141"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r" rtl="1"/>
            <a:r>
              <a:rPr lang="ar-EG" sz="2800" b="1" dirty="0" smtClean="0">
                <a:cs typeface="+mj-cs"/>
              </a:rPr>
              <a:t>يمكن تقسيمها الى ثمانية </a:t>
            </a:r>
            <a:r>
              <a:rPr lang="ar-EG" sz="2800" b="1" dirty="0">
                <a:cs typeface="+mj-cs"/>
              </a:rPr>
              <a:t>مراحل </a:t>
            </a:r>
            <a:r>
              <a:rPr lang="ar-EG" sz="2800" b="1" dirty="0" smtClean="0">
                <a:cs typeface="+mj-cs"/>
              </a:rPr>
              <a:t>تفصيلية هي:</a:t>
            </a:r>
            <a:endParaRPr lang="en-US" sz="2800" dirty="0">
              <a:cs typeface="+mj-cs"/>
            </a:endParaRPr>
          </a:p>
        </p:txBody>
      </p:sp>
      <p:sp>
        <p:nvSpPr>
          <p:cNvPr id="4" name="Rectangle 3"/>
          <p:cNvSpPr/>
          <p:nvPr/>
        </p:nvSpPr>
        <p:spPr>
          <a:xfrm>
            <a:off x="107504" y="2564904"/>
            <a:ext cx="631499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lvl="0" indent="-342900">
              <a:buFont typeface="+mj-lt"/>
              <a:buAutoNum type="arabicPeriod"/>
            </a:pPr>
            <a:r>
              <a:rPr lang="en-US" sz="2400" b="1" dirty="0"/>
              <a:t>Idea Generation   -  Product Concept</a:t>
            </a:r>
          </a:p>
        </p:txBody>
      </p:sp>
      <p:sp>
        <p:nvSpPr>
          <p:cNvPr id="5" name="Rectangle 4"/>
          <p:cNvSpPr/>
          <p:nvPr/>
        </p:nvSpPr>
        <p:spPr>
          <a:xfrm>
            <a:off x="107504" y="3443737"/>
            <a:ext cx="8902564"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lvl="0" indent="-342900">
              <a:buFont typeface="+mj-lt"/>
              <a:buAutoNum type="arabicPeriod" startAt="2"/>
            </a:pPr>
            <a:r>
              <a:rPr lang="en-US" sz="2400" b="1" dirty="0"/>
              <a:t>Feasibility Study - Performance </a:t>
            </a:r>
            <a:r>
              <a:rPr lang="en-US" sz="2400" b="1" dirty="0" smtClean="0"/>
              <a:t>Specifications</a:t>
            </a:r>
            <a:r>
              <a:rPr lang="ar-EG" sz="2400" b="1" dirty="0" smtClean="0"/>
              <a:t> </a:t>
            </a:r>
            <a:r>
              <a:rPr lang="en-US" sz="2400" b="1" dirty="0" smtClean="0"/>
              <a:t> (</a:t>
            </a:r>
            <a:r>
              <a:rPr lang="en-US" sz="2400" b="1" dirty="0">
                <a:solidFill>
                  <a:srgbClr val="FF0000"/>
                </a:solidFill>
              </a:rPr>
              <a:t>Pre-Investment Phase</a:t>
            </a:r>
            <a:r>
              <a:rPr lang="en-US" sz="2400" b="1" dirty="0" smtClean="0"/>
              <a:t>)</a:t>
            </a:r>
            <a:endParaRPr lang="en-US" sz="2400" b="1" dirty="0"/>
          </a:p>
        </p:txBody>
      </p:sp>
      <p:sp>
        <p:nvSpPr>
          <p:cNvPr id="6" name="Rectangle 5"/>
          <p:cNvSpPr/>
          <p:nvPr/>
        </p:nvSpPr>
        <p:spPr>
          <a:xfrm>
            <a:off x="107504" y="4407495"/>
            <a:ext cx="631499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lvl="0" indent="-342900">
              <a:buFont typeface="+mj-lt"/>
              <a:buAutoNum type="arabicPeriod" startAt="3"/>
            </a:pPr>
            <a:r>
              <a:rPr lang="en-US" sz="2400" b="1" dirty="0"/>
              <a:t>Preliminary Design  - Prototype</a:t>
            </a:r>
          </a:p>
        </p:txBody>
      </p:sp>
      <p:sp>
        <p:nvSpPr>
          <p:cNvPr id="7" name="Rectangle 6"/>
          <p:cNvSpPr/>
          <p:nvPr/>
        </p:nvSpPr>
        <p:spPr>
          <a:xfrm>
            <a:off x="107504" y="5373216"/>
            <a:ext cx="631499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lvl="0" indent="-457200">
              <a:buFont typeface="+mj-lt"/>
              <a:buAutoNum type="arabicPeriod" startAt="4"/>
            </a:pPr>
            <a:r>
              <a:rPr lang="en-US" sz="2400" b="1" dirty="0"/>
              <a:t>Final Design - Final Design  Specifications</a:t>
            </a:r>
            <a:endParaRPr lang="en-US" sz="2400" dirty="0"/>
          </a:p>
        </p:txBody>
      </p:sp>
      <p:sp>
        <p:nvSpPr>
          <p:cNvPr id="8" name="Rectangle 7"/>
          <p:cNvSpPr/>
          <p:nvPr/>
        </p:nvSpPr>
        <p:spPr>
          <a:xfrm>
            <a:off x="4211960" y="3100898"/>
            <a:ext cx="4798108" cy="400110"/>
          </a:xfrm>
          <a:prstGeom prst="rect">
            <a:avLst/>
          </a:prstGeom>
        </p:spPr>
        <p:txBody>
          <a:bodyPr wrap="none">
            <a:spAutoFit/>
          </a:bodyPr>
          <a:lstStyle/>
          <a:p>
            <a:pPr marL="176213" indent="-176213" algn="r" rtl="1">
              <a:buFont typeface="Arial" pitchFamily="34" charset="0"/>
              <a:buChar char="•"/>
            </a:pPr>
            <a:r>
              <a:rPr lang="ar-EG" sz="2000" b="1" dirty="0" smtClean="0"/>
              <a:t> </a:t>
            </a:r>
            <a:r>
              <a:rPr lang="ar-EG" sz="2000" b="1" dirty="0"/>
              <a:t>مرحلة توليد أفكار وبدائل المشاريع – مفهوم المنتج</a:t>
            </a:r>
            <a:endParaRPr lang="en-US" sz="2000" dirty="0"/>
          </a:p>
        </p:txBody>
      </p:sp>
      <p:sp>
        <p:nvSpPr>
          <p:cNvPr id="9" name="Rectangle 8"/>
          <p:cNvSpPr/>
          <p:nvPr/>
        </p:nvSpPr>
        <p:spPr>
          <a:xfrm>
            <a:off x="5058478" y="3964994"/>
            <a:ext cx="4084773" cy="400110"/>
          </a:xfrm>
          <a:prstGeom prst="rect">
            <a:avLst/>
          </a:prstGeom>
        </p:spPr>
        <p:txBody>
          <a:bodyPr wrap="none">
            <a:spAutoFit/>
          </a:bodyPr>
          <a:lstStyle/>
          <a:p>
            <a:pPr marL="339725" indent="-339725" algn="r" rtl="1">
              <a:buFont typeface="Arial" pitchFamily="34" charset="0"/>
              <a:buChar char="•"/>
            </a:pPr>
            <a:r>
              <a:rPr lang="ar-EG" sz="2000" b="1" dirty="0" smtClean="0"/>
              <a:t>مرحلة  </a:t>
            </a:r>
            <a:r>
              <a:rPr lang="ar-EG" sz="2000" b="1" dirty="0"/>
              <a:t>دراسة الجدوي – مواصفات الأدا</a:t>
            </a:r>
            <a:r>
              <a:rPr lang="ar-EG" b="1" dirty="0"/>
              <a:t>ء</a:t>
            </a:r>
            <a:endParaRPr lang="en-US" dirty="0"/>
          </a:p>
        </p:txBody>
      </p:sp>
      <p:sp>
        <p:nvSpPr>
          <p:cNvPr id="10" name="Rectangle 9"/>
          <p:cNvSpPr/>
          <p:nvPr/>
        </p:nvSpPr>
        <p:spPr>
          <a:xfrm>
            <a:off x="5060728" y="4933879"/>
            <a:ext cx="3975768" cy="400110"/>
          </a:xfrm>
          <a:prstGeom prst="rect">
            <a:avLst/>
          </a:prstGeom>
        </p:spPr>
        <p:txBody>
          <a:bodyPr wrap="none">
            <a:spAutoFit/>
          </a:bodyPr>
          <a:lstStyle/>
          <a:p>
            <a:pPr marL="285750" indent="-285750" algn="r" rtl="1">
              <a:buFont typeface="Arial" pitchFamily="34" charset="0"/>
              <a:buChar char="•"/>
            </a:pPr>
            <a:r>
              <a:rPr lang="ar-EG" sz="2000" b="1" dirty="0"/>
              <a:t>مرحلة التصميم المبدئي – نموذج المشروع</a:t>
            </a:r>
            <a:endParaRPr lang="en-US" sz="2000" b="1" dirty="0"/>
          </a:p>
        </p:txBody>
      </p:sp>
      <p:sp>
        <p:nvSpPr>
          <p:cNvPr id="11" name="Rectangle 10"/>
          <p:cNvSpPr/>
          <p:nvPr/>
        </p:nvSpPr>
        <p:spPr>
          <a:xfrm>
            <a:off x="3063386" y="5949280"/>
            <a:ext cx="5973110" cy="400110"/>
          </a:xfrm>
          <a:prstGeom prst="rect">
            <a:avLst/>
          </a:prstGeom>
        </p:spPr>
        <p:txBody>
          <a:bodyPr wrap="none">
            <a:spAutoFit/>
          </a:bodyPr>
          <a:lstStyle/>
          <a:p>
            <a:pPr marL="285750" indent="-285750" algn="r" rtl="1">
              <a:buFont typeface="Arial" pitchFamily="34" charset="0"/>
              <a:buChar char="•"/>
            </a:pPr>
            <a:r>
              <a:rPr lang="ar-EG" sz="2000" b="1" dirty="0"/>
              <a:t>مرحلة التصميم النهائي – المواصفات النهائية والتفصيلية للمشروع</a:t>
            </a:r>
            <a:endParaRPr lang="en-US" sz="2000" b="1" dirty="0"/>
          </a:p>
        </p:txBody>
      </p:sp>
      <p:sp>
        <p:nvSpPr>
          <p:cNvPr id="12" name="Rounded Rectangle 11"/>
          <p:cNvSpPr/>
          <p:nvPr/>
        </p:nvSpPr>
        <p:spPr>
          <a:xfrm>
            <a:off x="35497" y="2420888"/>
            <a:ext cx="504056" cy="86308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1343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defRPr/>
            </a:pPr>
            <a:r>
              <a:rPr lang="en-US" sz="4000" dirty="0" smtClean="0"/>
              <a:t> Project Cycle (</a:t>
            </a:r>
            <a:r>
              <a:rPr lang="en-US" sz="4000" dirty="0"/>
              <a:t>Project </a:t>
            </a:r>
            <a:r>
              <a:rPr lang="en-GB" sz="4000" dirty="0"/>
              <a:t>Stages </a:t>
            </a:r>
            <a:r>
              <a:rPr lang="en-GB" sz="4000" dirty="0" smtClean="0"/>
              <a:t>)</a:t>
            </a:r>
            <a:endParaRPr lang="ar-QA" sz="4000" dirty="0"/>
          </a:p>
        </p:txBody>
      </p:sp>
      <p:sp>
        <p:nvSpPr>
          <p:cNvPr id="3" name="Rectangle 2"/>
          <p:cNvSpPr/>
          <p:nvPr/>
        </p:nvSpPr>
        <p:spPr>
          <a:xfrm>
            <a:off x="395536" y="1825660"/>
            <a:ext cx="858110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r" rtl="1"/>
            <a:r>
              <a:rPr lang="ar-EG" sz="2800" b="1" dirty="0" smtClean="0">
                <a:cs typeface="+mj-cs"/>
              </a:rPr>
              <a:t>بشكل </a:t>
            </a:r>
            <a:r>
              <a:rPr lang="ar-EG" sz="2800" b="1" dirty="0">
                <a:cs typeface="+mj-cs"/>
              </a:rPr>
              <a:t>عام للمشروع ثمانية مراحل </a:t>
            </a:r>
            <a:r>
              <a:rPr lang="ar-EG" sz="2800" b="1" dirty="0" smtClean="0">
                <a:cs typeface="+mj-cs"/>
              </a:rPr>
              <a:t>أساسية</a:t>
            </a:r>
            <a:r>
              <a:rPr lang="en-US" sz="2800" b="1" dirty="0" smtClean="0">
                <a:cs typeface="+mj-cs"/>
              </a:rPr>
              <a:t> </a:t>
            </a:r>
            <a:r>
              <a:rPr lang="ar-EG" sz="2800" b="1" dirty="0" smtClean="0">
                <a:cs typeface="+mj-cs"/>
              </a:rPr>
              <a:t>هي:</a:t>
            </a:r>
            <a:endParaRPr lang="en-US" sz="2800" dirty="0">
              <a:cs typeface="+mj-cs"/>
            </a:endParaRPr>
          </a:p>
        </p:txBody>
      </p:sp>
      <p:sp>
        <p:nvSpPr>
          <p:cNvPr id="4" name="Rectangle 3"/>
          <p:cNvSpPr/>
          <p:nvPr/>
        </p:nvSpPr>
        <p:spPr>
          <a:xfrm>
            <a:off x="417242" y="3501008"/>
            <a:ext cx="678438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lvl="0" indent="-457200">
              <a:buFont typeface="+mj-lt"/>
              <a:buAutoNum type="arabicPeriod" startAt="6"/>
            </a:pPr>
            <a:r>
              <a:rPr lang="en-GB" sz="2400" b="1" dirty="0" smtClean="0"/>
              <a:t>Execution or Implementation </a:t>
            </a:r>
            <a:endParaRPr lang="en-US" sz="2400" dirty="0"/>
          </a:p>
        </p:txBody>
      </p:sp>
      <p:sp>
        <p:nvSpPr>
          <p:cNvPr id="5" name="Rectangle 4"/>
          <p:cNvSpPr/>
          <p:nvPr/>
        </p:nvSpPr>
        <p:spPr>
          <a:xfrm>
            <a:off x="395536" y="2492896"/>
            <a:ext cx="680609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marL="457200" lvl="0" indent="-457200">
              <a:buFont typeface="+mj-lt"/>
              <a:buAutoNum type="arabicPeriod" startAt="5"/>
            </a:pPr>
            <a:r>
              <a:rPr lang="en-US" sz="2400" b="1" dirty="0"/>
              <a:t>Process Planning - Manufacturing  Specifications</a:t>
            </a:r>
            <a:endParaRPr lang="en-US" sz="2400" dirty="0"/>
          </a:p>
        </p:txBody>
      </p:sp>
      <p:sp>
        <p:nvSpPr>
          <p:cNvPr id="6" name="Rectangle 5"/>
          <p:cNvSpPr/>
          <p:nvPr/>
        </p:nvSpPr>
        <p:spPr>
          <a:xfrm>
            <a:off x="428520" y="4407495"/>
            <a:ext cx="677311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lvl="0" indent="-457200">
              <a:buFont typeface="+mj-lt"/>
              <a:buAutoNum type="arabicPeriod" startAt="7"/>
            </a:pPr>
            <a:r>
              <a:rPr lang="en-GB" sz="2400" b="1" dirty="0"/>
              <a:t>Operations &amp; Maintenance</a:t>
            </a:r>
            <a:endParaRPr lang="en-US" sz="2400" b="1" dirty="0"/>
          </a:p>
        </p:txBody>
      </p:sp>
      <p:sp>
        <p:nvSpPr>
          <p:cNvPr id="7" name="Rectangle 6"/>
          <p:cNvSpPr/>
          <p:nvPr/>
        </p:nvSpPr>
        <p:spPr>
          <a:xfrm>
            <a:off x="395536" y="5373216"/>
            <a:ext cx="6806094"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lvl="0" indent="-457200">
              <a:buFont typeface="+mj-lt"/>
              <a:buAutoNum type="arabicPeriod" startAt="8"/>
            </a:pPr>
            <a:r>
              <a:rPr lang="en-GB" sz="2400" b="1" dirty="0"/>
              <a:t>Project Closeout</a:t>
            </a:r>
            <a:endParaRPr lang="en-US" sz="2400" dirty="0"/>
          </a:p>
        </p:txBody>
      </p:sp>
      <p:sp>
        <p:nvSpPr>
          <p:cNvPr id="8" name="Rectangle 7"/>
          <p:cNvSpPr/>
          <p:nvPr/>
        </p:nvSpPr>
        <p:spPr>
          <a:xfrm>
            <a:off x="4949020" y="3100898"/>
            <a:ext cx="4061048" cy="400110"/>
          </a:xfrm>
          <a:prstGeom prst="rect">
            <a:avLst/>
          </a:prstGeom>
        </p:spPr>
        <p:txBody>
          <a:bodyPr wrap="none">
            <a:spAutoFit/>
          </a:bodyPr>
          <a:lstStyle/>
          <a:p>
            <a:pPr marL="176213" indent="-176213" algn="r" rtl="1">
              <a:buFont typeface="Arial" pitchFamily="34" charset="0"/>
              <a:buChar char="•"/>
            </a:pPr>
            <a:r>
              <a:rPr lang="ar-EG" sz="2000" b="1" dirty="0" smtClean="0"/>
              <a:t> </a:t>
            </a:r>
            <a:r>
              <a:rPr lang="ar-EG" sz="2000" b="1" dirty="0"/>
              <a:t>مرحلة تخطيط العمليات – مواصفات التصنيع</a:t>
            </a:r>
            <a:endParaRPr lang="en-US" sz="2000" dirty="0"/>
          </a:p>
        </p:txBody>
      </p:sp>
      <p:sp>
        <p:nvSpPr>
          <p:cNvPr id="9" name="Rectangle 8"/>
          <p:cNvSpPr/>
          <p:nvPr/>
        </p:nvSpPr>
        <p:spPr>
          <a:xfrm>
            <a:off x="6834606" y="3964994"/>
            <a:ext cx="2308645" cy="400110"/>
          </a:xfrm>
          <a:prstGeom prst="rect">
            <a:avLst/>
          </a:prstGeom>
        </p:spPr>
        <p:txBody>
          <a:bodyPr wrap="none">
            <a:spAutoFit/>
          </a:bodyPr>
          <a:lstStyle/>
          <a:p>
            <a:pPr marL="339725" indent="-339725" algn="r" rtl="1">
              <a:buFont typeface="Arial" pitchFamily="34" charset="0"/>
              <a:buChar char="•"/>
            </a:pPr>
            <a:r>
              <a:rPr lang="ar-EG" sz="2000" b="1" dirty="0"/>
              <a:t>مرحلة تنفيذ المشروع</a:t>
            </a:r>
            <a:endParaRPr lang="en-US" dirty="0"/>
          </a:p>
        </p:txBody>
      </p:sp>
      <p:sp>
        <p:nvSpPr>
          <p:cNvPr id="10" name="Rectangle 9"/>
          <p:cNvSpPr/>
          <p:nvPr/>
        </p:nvSpPr>
        <p:spPr>
          <a:xfrm>
            <a:off x="5900701" y="4933879"/>
            <a:ext cx="3135795" cy="400110"/>
          </a:xfrm>
          <a:prstGeom prst="rect">
            <a:avLst/>
          </a:prstGeom>
        </p:spPr>
        <p:txBody>
          <a:bodyPr wrap="none">
            <a:spAutoFit/>
          </a:bodyPr>
          <a:lstStyle/>
          <a:p>
            <a:pPr marL="285750" indent="-285750" algn="r" rtl="1">
              <a:buFont typeface="Arial" pitchFamily="34" charset="0"/>
              <a:buChar char="•"/>
            </a:pPr>
            <a:r>
              <a:rPr lang="ar-EG" sz="2000" b="1" dirty="0"/>
              <a:t> مرحلة تشغيل وصيانة المشروع</a:t>
            </a:r>
            <a:endParaRPr lang="en-US" sz="2000" b="1" dirty="0"/>
          </a:p>
        </p:txBody>
      </p:sp>
      <p:sp>
        <p:nvSpPr>
          <p:cNvPr id="11" name="Rectangle 10"/>
          <p:cNvSpPr/>
          <p:nvPr/>
        </p:nvSpPr>
        <p:spPr>
          <a:xfrm>
            <a:off x="5448654" y="5949280"/>
            <a:ext cx="3587842" cy="400110"/>
          </a:xfrm>
          <a:prstGeom prst="rect">
            <a:avLst/>
          </a:prstGeom>
        </p:spPr>
        <p:txBody>
          <a:bodyPr wrap="none">
            <a:spAutoFit/>
          </a:bodyPr>
          <a:lstStyle/>
          <a:p>
            <a:pPr marL="285750" indent="-285750" algn="r" rtl="1">
              <a:buFont typeface="Arial" pitchFamily="34" charset="0"/>
              <a:buChar char="•"/>
            </a:pPr>
            <a:r>
              <a:rPr lang="ar-EG" sz="2000" b="1" dirty="0"/>
              <a:t>مرحلة اعداد التقرير النهائي للمشروع</a:t>
            </a:r>
            <a:endParaRPr lang="en-US" sz="2000" b="1" dirty="0"/>
          </a:p>
        </p:txBody>
      </p:sp>
      <p:sp>
        <p:nvSpPr>
          <p:cNvPr id="12" name="Rounded Rectangle 11"/>
          <p:cNvSpPr/>
          <p:nvPr/>
        </p:nvSpPr>
        <p:spPr>
          <a:xfrm>
            <a:off x="179512" y="3407770"/>
            <a:ext cx="720079" cy="172616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6855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defRPr/>
            </a:pPr>
            <a:r>
              <a:rPr lang="en-US" sz="4000" dirty="0" smtClean="0"/>
              <a:t> Project Cycle (</a:t>
            </a:r>
            <a:r>
              <a:rPr lang="en-US" sz="4000" dirty="0"/>
              <a:t>Project </a:t>
            </a:r>
            <a:r>
              <a:rPr lang="en-GB" sz="4000" dirty="0"/>
              <a:t>Stages </a:t>
            </a:r>
            <a:r>
              <a:rPr lang="en-GB" sz="4000" dirty="0" smtClean="0"/>
              <a:t>)</a:t>
            </a:r>
            <a:endParaRPr lang="ar-QA" sz="4000" dirty="0"/>
          </a:p>
        </p:txBody>
      </p:sp>
      <p:sp>
        <p:nvSpPr>
          <p:cNvPr id="4" name="Rectangle 3"/>
          <p:cNvSpPr/>
          <p:nvPr/>
        </p:nvSpPr>
        <p:spPr>
          <a:xfrm>
            <a:off x="107504" y="1628800"/>
            <a:ext cx="5184576"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lvl="0" indent="-342900">
              <a:buFont typeface="+mj-lt"/>
              <a:buAutoNum type="arabicPeriod"/>
            </a:pPr>
            <a:r>
              <a:rPr lang="en-US" sz="2400" b="1" dirty="0"/>
              <a:t>Idea Generation   -  Product Concept</a:t>
            </a:r>
          </a:p>
        </p:txBody>
      </p:sp>
      <p:sp>
        <p:nvSpPr>
          <p:cNvPr id="8" name="Rectangle 7"/>
          <p:cNvSpPr/>
          <p:nvPr/>
        </p:nvSpPr>
        <p:spPr>
          <a:xfrm>
            <a:off x="4166380" y="2132856"/>
            <a:ext cx="4798108" cy="400110"/>
          </a:xfrm>
          <a:prstGeom prst="rect">
            <a:avLst/>
          </a:prstGeom>
        </p:spPr>
        <p:txBody>
          <a:bodyPr wrap="none">
            <a:spAutoFit/>
          </a:bodyPr>
          <a:lstStyle/>
          <a:p>
            <a:pPr marL="176213" indent="-176213" algn="r" rtl="1">
              <a:buFont typeface="Arial" pitchFamily="34" charset="0"/>
              <a:buChar char="•"/>
            </a:pPr>
            <a:r>
              <a:rPr lang="ar-EG" sz="2000" b="1" dirty="0" smtClean="0"/>
              <a:t> </a:t>
            </a:r>
            <a:r>
              <a:rPr lang="ar-EG" sz="2000" b="1" dirty="0"/>
              <a:t>مرحلة توليد أفكار وبدائل المشاريع – مفهوم المنتج</a:t>
            </a:r>
            <a:endParaRPr lang="en-US" sz="2000" dirty="0"/>
          </a:p>
        </p:txBody>
      </p:sp>
      <p:sp>
        <p:nvSpPr>
          <p:cNvPr id="12" name="Rectangle 11"/>
          <p:cNvSpPr/>
          <p:nvPr/>
        </p:nvSpPr>
        <p:spPr>
          <a:xfrm>
            <a:off x="107504" y="2596842"/>
            <a:ext cx="8830556" cy="3416320"/>
          </a:xfrm>
          <a:prstGeom prst="rect">
            <a:avLst/>
          </a:prstGeom>
        </p:spPr>
        <p:txBody>
          <a:bodyPr wrap="square">
            <a:spAutoFit/>
          </a:bodyPr>
          <a:lstStyle/>
          <a:p>
            <a:pPr marL="176213" indent="-176213" algn="r" rtl="1">
              <a:buFont typeface="Arial" pitchFamily="34" charset="0"/>
              <a:buChar char="•"/>
            </a:pPr>
            <a:r>
              <a:rPr lang="ar-EG" sz="2400" b="1" dirty="0" smtClean="0"/>
              <a:t>تنشأ فكرة المشروع المبدئية نتيجة احتياج المجتمع لـ (خدمة-سلعة) , أو كوسيلة لتحقيق أهداف تنموية على المستوى القومى أو اشتراطات قانونية وبيئية أو تلبية لتطور تكنولوجى</a:t>
            </a:r>
          </a:p>
          <a:p>
            <a:pPr marL="176213" indent="-176213" algn="r" rtl="1">
              <a:buFont typeface="Arial" pitchFamily="34" charset="0"/>
              <a:buChar char="•"/>
            </a:pPr>
            <a:r>
              <a:rPr lang="ar-EG" sz="2400" b="1" dirty="0" smtClean="0"/>
              <a:t>وضوح فكرة المشروع هى حجر الأساس الذى ترتكز عليه باقى المراحل</a:t>
            </a:r>
          </a:p>
          <a:p>
            <a:pPr marL="176213" indent="-176213" algn="r" rtl="1">
              <a:buFont typeface="Arial" pitchFamily="34" charset="0"/>
              <a:buChar char="•"/>
            </a:pPr>
            <a:r>
              <a:rPr lang="ar-EG" sz="2400" b="1" dirty="0" smtClean="0"/>
              <a:t>بلورة الفكرة وتحديد الأهداف</a:t>
            </a:r>
            <a:r>
              <a:rPr lang="en-US" sz="2400" b="1" dirty="0" smtClean="0"/>
              <a:t> </a:t>
            </a:r>
            <a:r>
              <a:rPr lang="ar-EG" sz="2400" b="1" dirty="0" smtClean="0"/>
              <a:t>(دراسة استكشافية </a:t>
            </a:r>
            <a:r>
              <a:rPr lang="en-US" sz="2400" b="1" dirty="0" smtClean="0"/>
              <a:t>Pilot Study</a:t>
            </a:r>
            <a:r>
              <a:rPr lang="ar-EG" sz="2400" b="1" dirty="0" smtClean="0"/>
              <a:t>)</a:t>
            </a:r>
          </a:p>
          <a:p>
            <a:pPr marL="176213" indent="-176213" algn="r" rtl="1">
              <a:buFont typeface="Arial" pitchFamily="34" charset="0"/>
              <a:buChar char="•"/>
            </a:pPr>
            <a:r>
              <a:rPr lang="ar-EG" sz="2400" b="1" dirty="0" smtClean="0"/>
              <a:t>تحديد بعض العناصر الأساسية مثل حجم المشروع والعمر الافتراضى وزمن التنفيذ وتأثيرات المشروع المستقبلية اقتصاديا-اجتماعيا –بيئيا</a:t>
            </a:r>
            <a:endParaRPr lang="en-US" sz="2400" b="1" dirty="0" smtClean="0"/>
          </a:p>
          <a:p>
            <a:pPr marL="176213" indent="-176213" algn="r" rtl="1">
              <a:buFont typeface="Arial" pitchFamily="34" charset="0"/>
              <a:buChar char="•"/>
            </a:pPr>
            <a:r>
              <a:rPr lang="ar-EG" sz="2400" b="1" dirty="0" smtClean="0"/>
              <a:t>وضع اتفاقية بداية المشروع (</a:t>
            </a:r>
            <a:r>
              <a:rPr lang="en-US" sz="2400" b="1" dirty="0" smtClean="0"/>
              <a:t>Project Charter</a:t>
            </a:r>
            <a:r>
              <a:rPr lang="ar-EG" sz="2400" b="1" dirty="0" smtClean="0"/>
              <a:t>)</a:t>
            </a:r>
            <a:r>
              <a:rPr lang="en-US" sz="2400" b="1" dirty="0" smtClean="0"/>
              <a:t> </a:t>
            </a:r>
            <a:r>
              <a:rPr lang="ar-EG" sz="2400" b="1" dirty="0" smtClean="0"/>
              <a:t> وتوقيعها وتفويض مدير المشروع للبدء فى دراسات المشروع ووضع الخطط</a:t>
            </a:r>
            <a:endParaRPr lang="en-US" sz="2400" dirty="0"/>
          </a:p>
        </p:txBody>
      </p:sp>
    </p:spTree>
    <p:extLst>
      <p:ext uri="{BB962C8B-B14F-4D97-AF65-F5344CB8AC3E}">
        <p14:creationId xmlns:p14="http://schemas.microsoft.com/office/powerpoint/2010/main" val="1496360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defRPr/>
            </a:pPr>
            <a:r>
              <a:rPr lang="en-US" sz="4000" dirty="0" smtClean="0"/>
              <a:t> Project Cycle (</a:t>
            </a:r>
            <a:r>
              <a:rPr lang="en-US" sz="4000" dirty="0"/>
              <a:t>Project </a:t>
            </a:r>
            <a:r>
              <a:rPr lang="en-GB" sz="4000" dirty="0"/>
              <a:t>Stages </a:t>
            </a:r>
            <a:r>
              <a:rPr lang="en-GB" sz="4000" dirty="0" smtClean="0"/>
              <a:t>)</a:t>
            </a:r>
            <a:endParaRPr lang="ar-QA" sz="4000" dirty="0"/>
          </a:p>
        </p:txBody>
      </p:sp>
      <p:sp>
        <p:nvSpPr>
          <p:cNvPr id="6" name="Rectangle 5"/>
          <p:cNvSpPr/>
          <p:nvPr/>
        </p:nvSpPr>
        <p:spPr>
          <a:xfrm>
            <a:off x="179512" y="1700808"/>
            <a:ext cx="6314998" cy="830997"/>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marL="342900" lvl="0" indent="-342900">
              <a:buFont typeface="+mj-lt"/>
              <a:buAutoNum type="arabicPeriod" startAt="2"/>
            </a:pPr>
            <a:r>
              <a:rPr lang="en-US" sz="2400" b="1" dirty="0"/>
              <a:t>Feasibility Study - Performance </a:t>
            </a:r>
            <a:r>
              <a:rPr lang="en-US" sz="2400" b="1" dirty="0" smtClean="0"/>
              <a:t>Specifications</a:t>
            </a:r>
            <a:endParaRPr lang="ar-EG" sz="2400" b="1" dirty="0" smtClean="0"/>
          </a:p>
          <a:p>
            <a:pPr lvl="0"/>
            <a:r>
              <a:rPr lang="ar-EG" sz="2400" b="1" dirty="0"/>
              <a:t> </a:t>
            </a:r>
            <a:r>
              <a:rPr lang="en-US" sz="2400" b="1" dirty="0" smtClean="0"/>
              <a:t>               </a:t>
            </a:r>
            <a:r>
              <a:rPr lang="ar-EG" sz="2400" b="1" dirty="0" smtClean="0"/>
              <a:t>   </a:t>
            </a:r>
            <a:r>
              <a:rPr lang="en-US" sz="2400" b="1" dirty="0" smtClean="0"/>
              <a:t>(  </a:t>
            </a:r>
            <a:r>
              <a:rPr lang="en-US" sz="2400" b="1" dirty="0" smtClean="0">
                <a:solidFill>
                  <a:srgbClr val="FF0000"/>
                </a:solidFill>
              </a:rPr>
              <a:t>Pre-Investment Phase</a:t>
            </a:r>
            <a:r>
              <a:rPr lang="en-US" sz="2400" b="1" dirty="0" smtClean="0"/>
              <a:t>)</a:t>
            </a:r>
            <a:endParaRPr lang="en-US" sz="2400" b="1" dirty="0"/>
          </a:p>
        </p:txBody>
      </p:sp>
      <p:sp>
        <p:nvSpPr>
          <p:cNvPr id="7" name="Rectangle 6"/>
          <p:cNvSpPr/>
          <p:nvPr/>
        </p:nvSpPr>
        <p:spPr>
          <a:xfrm>
            <a:off x="4932040" y="2596842"/>
            <a:ext cx="4084773" cy="400110"/>
          </a:xfrm>
          <a:prstGeom prst="rect">
            <a:avLst/>
          </a:prstGeom>
        </p:spPr>
        <p:txBody>
          <a:bodyPr wrap="none">
            <a:spAutoFit/>
          </a:bodyPr>
          <a:lstStyle/>
          <a:p>
            <a:pPr marL="339725" indent="-339725" algn="r" rtl="1">
              <a:buFont typeface="Arial" pitchFamily="34" charset="0"/>
              <a:buChar char="•"/>
            </a:pPr>
            <a:r>
              <a:rPr lang="ar-EG" sz="2000" b="1" dirty="0" smtClean="0"/>
              <a:t>مرحلة  </a:t>
            </a:r>
            <a:r>
              <a:rPr lang="ar-EG" sz="2000" b="1" dirty="0"/>
              <a:t>دراسة الجدوي – مواصفات الأدا</a:t>
            </a:r>
            <a:r>
              <a:rPr lang="ar-EG" b="1" dirty="0"/>
              <a:t>ء</a:t>
            </a:r>
            <a:endParaRPr lang="en-US" dirty="0"/>
          </a:p>
        </p:txBody>
      </p:sp>
      <p:sp>
        <p:nvSpPr>
          <p:cNvPr id="9" name="Rectangle 8"/>
          <p:cNvSpPr/>
          <p:nvPr/>
        </p:nvSpPr>
        <p:spPr>
          <a:xfrm>
            <a:off x="72008" y="3068960"/>
            <a:ext cx="8964488" cy="3170099"/>
          </a:xfrm>
          <a:prstGeom prst="rect">
            <a:avLst/>
          </a:prstGeom>
        </p:spPr>
        <p:txBody>
          <a:bodyPr wrap="square">
            <a:spAutoFit/>
          </a:bodyPr>
          <a:lstStyle/>
          <a:p>
            <a:pPr marL="176213" indent="-176213" algn="r" rtl="1">
              <a:buFont typeface="Arial" pitchFamily="34" charset="0"/>
              <a:buChar char="•"/>
            </a:pPr>
            <a:r>
              <a:rPr lang="ar-EG" sz="2000" b="1" dirty="0" smtClean="0"/>
              <a:t>نبدأ فى هذه المرحلة بتوصيف الفرص الاستثمارية المقامة والتى تتوافق مع فكرة المشروع وتخدم أهدافه.</a:t>
            </a:r>
          </a:p>
          <a:p>
            <a:pPr marL="176213" indent="-176213" algn="r" rtl="1">
              <a:buFont typeface="Arial" pitchFamily="34" charset="0"/>
              <a:buChar char="•"/>
            </a:pPr>
            <a:r>
              <a:rPr lang="ar-EG" sz="2000" b="1" dirty="0" smtClean="0"/>
              <a:t>تحديد الفرص الواعدة (</a:t>
            </a:r>
            <a:r>
              <a:rPr lang="en-US" sz="2000" b="1" dirty="0" smtClean="0"/>
              <a:t>Promising opportunities</a:t>
            </a:r>
            <a:r>
              <a:rPr lang="ar-EG" sz="2000" b="1" dirty="0" smtClean="0"/>
              <a:t>) وطرحها كبدائل لدراسة كلا منها من حيث ( الموارد المتاحة وحجم الاستثمار وامكانية التنفيذ).</a:t>
            </a:r>
            <a:endParaRPr lang="en-US" sz="2000" b="1" dirty="0" smtClean="0"/>
          </a:p>
          <a:p>
            <a:pPr marL="176213" indent="-176213" algn="r" rtl="1">
              <a:buFont typeface="Arial" pitchFamily="34" charset="0"/>
              <a:buChar char="•"/>
            </a:pPr>
            <a:r>
              <a:rPr lang="ar-EG" sz="2000" b="1" dirty="0" smtClean="0"/>
              <a:t>اذا كانت مدلولات دراسة الفرصة مشجعة نبدأ فى عمل دراسة جدوى تمهيدية (</a:t>
            </a:r>
            <a:r>
              <a:rPr lang="en-US" sz="2000" b="1" dirty="0" smtClean="0"/>
              <a:t>Pre-Feasibility study</a:t>
            </a:r>
            <a:r>
              <a:rPr lang="ar-EG" sz="2000" b="1" dirty="0" smtClean="0"/>
              <a:t>)</a:t>
            </a:r>
            <a:r>
              <a:rPr lang="en-US" sz="2000" b="1" dirty="0" smtClean="0"/>
              <a:t> </a:t>
            </a:r>
            <a:r>
              <a:rPr lang="ar-EG" sz="2000" b="1" dirty="0" smtClean="0"/>
              <a:t> والتى يتم فيها:     </a:t>
            </a:r>
          </a:p>
          <a:p>
            <a:pPr marL="176213" indent="-176213" algn="r" rtl="1">
              <a:buFont typeface="Arial" pitchFamily="34" charset="0"/>
              <a:buChar char="•"/>
            </a:pPr>
            <a:endParaRPr lang="ar-EG" sz="2000" b="1" dirty="0"/>
          </a:p>
          <a:p>
            <a:pPr marL="176213" indent="-176213" algn="r" rtl="1">
              <a:buFont typeface="Arial" pitchFamily="34" charset="0"/>
              <a:buChar char="•"/>
            </a:pPr>
            <a:endParaRPr lang="ar-EG" sz="2000" b="1" dirty="0" smtClean="0"/>
          </a:p>
          <a:p>
            <a:pPr marL="176213" indent="-176213" algn="r" rtl="1">
              <a:buFont typeface="Arial" pitchFamily="34" charset="0"/>
              <a:buChar char="•"/>
            </a:pPr>
            <a:r>
              <a:rPr lang="ar-EG" sz="2000" b="1" dirty="0" smtClean="0"/>
              <a:t>تعتبر الدراسة التمهيدية خطوة وسط بين دراسة الفرصة ودراسة الجدوى الشاملة والاختلاف هنا فى مدى تفصيل البيانات فى الدراستان </a:t>
            </a:r>
            <a:br>
              <a:rPr lang="ar-EG" sz="2000" b="1" dirty="0" smtClean="0"/>
            </a:br>
            <a:endParaRPr lang="en-US" sz="2000" dirty="0"/>
          </a:p>
        </p:txBody>
      </p:sp>
      <p:sp>
        <p:nvSpPr>
          <p:cNvPr id="10" name="Rectangle 9"/>
          <p:cNvSpPr/>
          <p:nvPr/>
        </p:nvSpPr>
        <p:spPr>
          <a:xfrm>
            <a:off x="3203848" y="4509120"/>
            <a:ext cx="4147289" cy="677108"/>
          </a:xfrm>
          <a:prstGeom prst="rect">
            <a:avLst/>
          </a:prstGeom>
        </p:spPr>
        <p:txBody>
          <a:bodyPr wrap="none">
            <a:spAutoFit/>
          </a:bodyPr>
          <a:lstStyle/>
          <a:p>
            <a:pPr marL="342900" indent="-342900" algn="r" rtl="1">
              <a:buFont typeface="Wingdings" pitchFamily="2" charset="2"/>
              <a:buChar char="ü"/>
            </a:pPr>
            <a:r>
              <a:rPr lang="ar-EG" sz="2000" b="1" dirty="0" smtClean="0"/>
              <a:t>الاختيار المبدئى للمشروع</a:t>
            </a:r>
          </a:p>
          <a:p>
            <a:pPr marL="342900" indent="-342900" algn="r" rtl="1">
              <a:buFont typeface="Wingdings" pitchFamily="2" charset="2"/>
              <a:buChar char="ü"/>
            </a:pPr>
            <a:r>
              <a:rPr lang="ar-EG" b="1" dirty="0" smtClean="0"/>
              <a:t>تعريف عناصر المشروع ومدى امكانية توفير ها </a:t>
            </a:r>
            <a:endParaRPr lang="en-US" dirty="0"/>
          </a:p>
        </p:txBody>
      </p:sp>
    </p:spTree>
    <p:extLst>
      <p:ext uri="{BB962C8B-B14F-4D97-AF65-F5344CB8AC3E}">
        <p14:creationId xmlns:p14="http://schemas.microsoft.com/office/powerpoint/2010/main" val="3864594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defRPr/>
            </a:pPr>
            <a:r>
              <a:rPr lang="en-US" sz="4000" dirty="0" smtClean="0"/>
              <a:t> Project Cycle (</a:t>
            </a:r>
            <a:r>
              <a:rPr lang="en-US" sz="4000" dirty="0"/>
              <a:t>Project </a:t>
            </a:r>
            <a:r>
              <a:rPr lang="en-GB" sz="4000" dirty="0"/>
              <a:t>Stages </a:t>
            </a:r>
            <a:r>
              <a:rPr lang="en-GB" sz="4000" dirty="0" smtClean="0"/>
              <a:t>)</a:t>
            </a:r>
            <a:endParaRPr lang="ar-QA" sz="4000" dirty="0"/>
          </a:p>
        </p:txBody>
      </p:sp>
      <p:sp>
        <p:nvSpPr>
          <p:cNvPr id="6" name="Rectangle 5"/>
          <p:cNvSpPr/>
          <p:nvPr/>
        </p:nvSpPr>
        <p:spPr>
          <a:xfrm>
            <a:off x="179512" y="1311151"/>
            <a:ext cx="2719334"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marL="342900" lvl="0" indent="-342900">
              <a:buFont typeface="+mj-lt"/>
              <a:buAutoNum type="arabicPeriod" startAt="2"/>
            </a:pPr>
            <a:r>
              <a:rPr lang="en-US" sz="2400" b="1" dirty="0"/>
              <a:t>Feasibility </a:t>
            </a:r>
            <a:r>
              <a:rPr lang="en-US" sz="2400" b="1" dirty="0" smtClean="0"/>
              <a:t>Study</a:t>
            </a:r>
            <a:r>
              <a:rPr lang="ar-EG" sz="2400" b="1" dirty="0" smtClean="0"/>
              <a:t>:</a:t>
            </a:r>
            <a:endParaRPr lang="en-US" sz="2400" b="1" dirty="0"/>
          </a:p>
        </p:txBody>
      </p:sp>
      <p:sp>
        <p:nvSpPr>
          <p:cNvPr id="7" name="Rectangle 6"/>
          <p:cNvSpPr/>
          <p:nvPr/>
        </p:nvSpPr>
        <p:spPr>
          <a:xfrm>
            <a:off x="208632" y="1844824"/>
            <a:ext cx="8899872"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39725" indent="-339725" algn="r" rtl="1">
              <a:buFont typeface="Arial" pitchFamily="34" charset="0"/>
              <a:buChar char="•"/>
            </a:pPr>
            <a:r>
              <a:rPr lang="ar-EG" sz="2000" b="1" dirty="0" smtClean="0"/>
              <a:t>دراسات الجدوى هى مجموعة من الأساليب والطرق العلمية والعملية التى تستخدم لجمع وتحليل وتفسير البيانات المتعلقة بمشروع بغرض الوصول لقرار يحدد مدى صلاحية وجدوى المشروع لتحقيق الأهداف المخططة له مستقبلا.  وتشمل عدة مراحل:</a:t>
            </a:r>
            <a:endParaRPr lang="en-US" dirty="0"/>
          </a:p>
        </p:txBody>
      </p:sp>
      <p:sp>
        <p:nvSpPr>
          <p:cNvPr id="8" name="Rectangle 7"/>
          <p:cNvSpPr/>
          <p:nvPr/>
        </p:nvSpPr>
        <p:spPr>
          <a:xfrm>
            <a:off x="179512" y="2997671"/>
            <a:ext cx="2880320"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lgn="l">
              <a:buFont typeface="+mj-lt"/>
              <a:buAutoNum type="alphaUcPeriod"/>
            </a:pPr>
            <a:r>
              <a:rPr lang="en-US" sz="2000" b="1" dirty="0" smtClean="0"/>
              <a:t>Pilot Study</a:t>
            </a:r>
            <a:endParaRPr lang="en-US" sz="2000" dirty="0"/>
          </a:p>
        </p:txBody>
      </p:sp>
      <p:sp>
        <p:nvSpPr>
          <p:cNvPr id="11" name="Rectangle 10"/>
          <p:cNvSpPr/>
          <p:nvPr/>
        </p:nvSpPr>
        <p:spPr>
          <a:xfrm>
            <a:off x="3779912" y="2997671"/>
            <a:ext cx="1792798" cy="400110"/>
          </a:xfrm>
          <a:prstGeom prst="rect">
            <a:avLst/>
          </a:prstGeom>
        </p:spPr>
        <p:txBody>
          <a:bodyPr wrap="none">
            <a:spAutoFit/>
          </a:bodyPr>
          <a:lstStyle/>
          <a:p>
            <a:pPr marL="176213" indent="-176213" algn="r" rtl="1">
              <a:buFont typeface="Arial" pitchFamily="34" charset="0"/>
              <a:buChar char="•"/>
            </a:pPr>
            <a:r>
              <a:rPr lang="ar-EG" sz="2000" b="1" dirty="0" smtClean="0"/>
              <a:t>دراسة استكشافية</a:t>
            </a:r>
            <a:endParaRPr lang="en-US" sz="2000" dirty="0"/>
          </a:p>
        </p:txBody>
      </p:sp>
      <p:sp>
        <p:nvSpPr>
          <p:cNvPr id="13" name="Rectangle 12"/>
          <p:cNvSpPr/>
          <p:nvPr/>
        </p:nvSpPr>
        <p:spPr>
          <a:xfrm>
            <a:off x="217768" y="3676962"/>
            <a:ext cx="2842064"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lgn="l">
              <a:buFont typeface="+mj-lt"/>
              <a:buAutoNum type="alphaUcPeriod" startAt="2"/>
            </a:pPr>
            <a:r>
              <a:rPr lang="en-US" sz="2000" b="1" dirty="0" smtClean="0"/>
              <a:t>Opportunity Study</a:t>
            </a:r>
            <a:endParaRPr lang="en-US" sz="2000" dirty="0"/>
          </a:p>
        </p:txBody>
      </p:sp>
      <p:sp>
        <p:nvSpPr>
          <p:cNvPr id="14" name="Rectangle 13"/>
          <p:cNvSpPr/>
          <p:nvPr/>
        </p:nvSpPr>
        <p:spPr>
          <a:xfrm>
            <a:off x="4088550" y="3645024"/>
            <a:ext cx="1563570" cy="400110"/>
          </a:xfrm>
          <a:prstGeom prst="rect">
            <a:avLst/>
          </a:prstGeom>
        </p:spPr>
        <p:txBody>
          <a:bodyPr wrap="none">
            <a:spAutoFit/>
          </a:bodyPr>
          <a:lstStyle/>
          <a:p>
            <a:pPr marL="176213" indent="-176213" algn="r" rtl="1">
              <a:buFont typeface="Arial" pitchFamily="34" charset="0"/>
              <a:buChar char="•"/>
            </a:pPr>
            <a:r>
              <a:rPr lang="ar-EG" sz="2000" b="1" dirty="0" smtClean="0"/>
              <a:t>دراسة الفرصة</a:t>
            </a:r>
            <a:endParaRPr lang="en-US" sz="2000" dirty="0"/>
          </a:p>
        </p:txBody>
      </p:sp>
      <p:sp>
        <p:nvSpPr>
          <p:cNvPr id="15" name="Rectangle 14"/>
          <p:cNvSpPr/>
          <p:nvPr/>
        </p:nvSpPr>
        <p:spPr>
          <a:xfrm>
            <a:off x="244894" y="4253026"/>
            <a:ext cx="2814938" cy="400110"/>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pPr marL="457200" indent="-457200" algn="l">
              <a:buFont typeface="+mj-lt"/>
              <a:buAutoNum type="alphaUcPeriod" startAt="3"/>
            </a:pPr>
            <a:r>
              <a:rPr lang="en-US" sz="2000" b="1" dirty="0" smtClean="0"/>
              <a:t>Pre-Feasibility Study</a:t>
            </a:r>
            <a:endParaRPr lang="en-US" sz="2000" dirty="0"/>
          </a:p>
        </p:txBody>
      </p:sp>
      <p:sp>
        <p:nvSpPr>
          <p:cNvPr id="16" name="Rectangle 15"/>
          <p:cNvSpPr/>
          <p:nvPr/>
        </p:nvSpPr>
        <p:spPr>
          <a:xfrm>
            <a:off x="3282240" y="4253026"/>
            <a:ext cx="2369880" cy="400110"/>
          </a:xfrm>
          <a:prstGeom prst="rect">
            <a:avLst/>
          </a:prstGeom>
        </p:spPr>
        <p:txBody>
          <a:bodyPr wrap="none">
            <a:spAutoFit/>
          </a:bodyPr>
          <a:lstStyle/>
          <a:p>
            <a:pPr marL="176213" indent="-176213" algn="r" rtl="1">
              <a:buFont typeface="Arial" pitchFamily="34" charset="0"/>
              <a:buChar char="•"/>
            </a:pPr>
            <a:r>
              <a:rPr lang="ar-EG" sz="2000" b="1" dirty="0" smtClean="0"/>
              <a:t>دراسة الجدوى التمهيدية</a:t>
            </a:r>
            <a:endParaRPr lang="en-US" sz="2000" dirty="0"/>
          </a:p>
        </p:txBody>
      </p:sp>
      <p:sp>
        <p:nvSpPr>
          <p:cNvPr id="17" name="Rectangle 16"/>
          <p:cNvSpPr/>
          <p:nvPr/>
        </p:nvSpPr>
        <p:spPr>
          <a:xfrm>
            <a:off x="251520" y="4829090"/>
            <a:ext cx="2808312"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lgn="l">
              <a:buFont typeface="+mj-lt"/>
              <a:buAutoNum type="alphaUcPeriod" startAt="4"/>
            </a:pPr>
            <a:r>
              <a:rPr lang="en-US" sz="2000" b="1" dirty="0" smtClean="0"/>
              <a:t>Feasibility Study</a:t>
            </a:r>
            <a:endParaRPr lang="en-US" sz="2000" dirty="0"/>
          </a:p>
        </p:txBody>
      </p:sp>
      <p:sp>
        <p:nvSpPr>
          <p:cNvPr id="18" name="Rectangle 17"/>
          <p:cNvSpPr/>
          <p:nvPr/>
        </p:nvSpPr>
        <p:spPr>
          <a:xfrm>
            <a:off x="3412298" y="4829090"/>
            <a:ext cx="2246449" cy="400110"/>
          </a:xfrm>
          <a:prstGeom prst="rect">
            <a:avLst/>
          </a:prstGeom>
        </p:spPr>
        <p:txBody>
          <a:bodyPr wrap="none">
            <a:spAutoFit/>
          </a:bodyPr>
          <a:lstStyle/>
          <a:p>
            <a:pPr marL="176213" indent="-176213" algn="r" rtl="1">
              <a:buFont typeface="Arial" pitchFamily="34" charset="0"/>
              <a:buChar char="•"/>
            </a:pPr>
            <a:r>
              <a:rPr lang="ar-EG" sz="2000" b="1" dirty="0" smtClean="0"/>
              <a:t>دراسة الجدوى الشاملة</a:t>
            </a:r>
            <a:endParaRPr lang="en-US" sz="2000" dirty="0"/>
          </a:p>
        </p:txBody>
      </p:sp>
      <p:cxnSp>
        <p:nvCxnSpPr>
          <p:cNvPr id="4" name="Straight Arrow Connector 3"/>
          <p:cNvCxnSpPr/>
          <p:nvPr/>
        </p:nvCxnSpPr>
        <p:spPr>
          <a:xfrm>
            <a:off x="6228184" y="3197726"/>
            <a:ext cx="0" cy="231950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094236" y="5517232"/>
            <a:ext cx="3626442" cy="400110"/>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lgn="r" rtl="1"/>
            <a:r>
              <a:rPr lang="en-US" sz="2000" dirty="0" smtClean="0"/>
              <a:t>More Time, Experience, and Cost</a:t>
            </a:r>
            <a:endParaRPr lang="en-US" sz="2000" dirty="0"/>
          </a:p>
        </p:txBody>
      </p:sp>
    </p:spTree>
    <p:extLst>
      <p:ext uri="{BB962C8B-B14F-4D97-AF65-F5344CB8AC3E}">
        <p14:creationId xmlns:p14="http://schemas.microsoft.com/office/powerpoint/2010/main" val="3822223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11"/>
          <p:cNvSpPr/>
          <p:nvPr/>
        </p:nvSpPr>
        <p:spPr>
          <a:xfrm>
            <a:off x="125087" y="116632"/>
            <a:ext cx="2880320"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lgn="l">
              <a:buFont typeface="+mj-lt"/>
              <a:buAutoNum type="alphaUcPeriod"/>
            </a:pPr>
            <a:r>
              <a:rPr lang="en-US" sz="2000" b="1" dirty="0" smtClean="0"/>
              <a:t>Pilot Study</a:t>
            </a:r>
            <a:endParaRPr lang="en-US" sz="2000" dirty="0"/>
          </a:p>
        </p:txBody>
      </p:sp>
      <p:sp>
        <p:nvSpPr>
          <p:cNvPr id="13" name="Rectangle 12"/>
          <p:cNvSpPr/>
          <p:nvPr/>
        </p:nvSpPr>
        <p:spPr>
          <a:xfrm>
            <a:off x="3059832" y="187921"/>
            <a:ext cx="1792798" cy="400110"/>
          </a:xfrm>
          <a:prstGeom prst="rect">
            <a:avLst/>
          </a:prstGeom>
        </p:spPr>
        <p:txBody>
          <a:bodyPr wrap="none">
            <a:spAutoFit/>
          </a:bodyPr>
          <a:lstStyle/>
          <a:p>
            <a:pPr marL="176213" indent="-176213" algn="r" rtl="1">
              <a:buFont typeface="Arial" pitchFamily="34" charset="0"/>
              <a:buChar char="•"/>
            </a:pPr>
            <a:r>
              <a:rPr lang="ar-EG" sz="2000" b="1" dirty="0" smtClean="0"/>
              <a:t>دراسة استكشافية</a:t>
            </a:r>
            <a:endParaRPr lang="en-US" sz="2000" dirty="0"/>
          </a:p>
        </p:txBody>
      </p:sp>
      <p:sp>
        <p:nvSpPr>
          <p:cNvPr id="14" name="Rectangle 13"/>
          <p:cNvSpPr/>
          <p:nvPr/>
        </p:nvSpPr>
        <p:spPr>
          <a:xfrm>
            <a:off x="125087" y="732047"/>
            <a:ext cx="8623377"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76213" indent="-176213" algn="r" rtl="1">
              <a:buFont typeface="Arial" pitchFamily="34" charset="0"/>
              <a:buChar char="•"/>
            </a:pPr>
            <a:r>
              <a:rPr lang="ar-EG" sz="2000" b="1" dirty="0" smtClean="0"/>
              <a:t>مرحلة الدراسة الأولية الى يتم التعرف فيها على المشروع</a:t>
            </a:r>
            <a:r>
              <a:rPr lang="en-US" sz="2000" b="1" dirty="0" smtClean="0"/>
              <a:t> </a:t>
            </a:r>
            <a:r>
              <a:rPr lang="ar-EG" sz="2000" b="1" dirty="0" smtClean="0"/>
              <a:t> وبلورة الفكرة و</a:t>
            </a:r>
            <a:r>
              <a:rPr lang="ar-EG" sz="2000" b="1" dirty="0"/>
              <a:t>مدى تقبل البيئة المحيطة </a:t>
            </a:r>
            <a:r>
              <a:rPr lang="ar-EG" sz="2000" b="1" dirty="0" smtClean="0"/>
              <a:t>التحديد المبدئي لأهداف المشروع</a:t>
            </a:r>
          </a:p>
          <a:p>
            <a:pPr marL="176213" indent="-176213" algn="r" rtl="1">
              <a:buFont typeface="Arial" pitchFamily="34" charset="0"/>
              <a:buChar char="•"/>
            </a:pPr>
            <a:r>
              <a:rPr lang="ar-EG" sz="2000" b="1" dirty="0" smtClean="0"/>
              <a:t>استكشاف الفرص المتاحة والفرص البديلة لتنفيذ الفكرة</a:t>
            </a:r>
          </a:p>
        </p:txBody>
      </p:sp>
      <p:sp>
        <p:nvSpPr>
          <p:cNvPr id="15" name="Rectangle 14"/>
          <p:cNvSpPr/>
          <p:nvPr/>
        </p:nvSpPr>
        <p:spPr>
          <a:xfrm>
            <a:off x="179512" y="1844824"/>
            <a:ext cx="2842064"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lgn="l">
              <a:buFont typeface="+mj-lt"/>
              <a:buAutoNum type="alphaUcPeriod" startAt="2"/>
            </a:pPr>
            <a:r>
              <a:rPr lang="en-US" sz="2000" b="1" dirty="0" smtClean="0"/>
              <a:t>Opportunity Study</a:t>
            </a:r>
            <a:endParaRPr lang="en-US" sz="2000" dirty="0"/>
          </a:p>
        </p:txBody>
      </p:sp>
      <p:sp>
        <p:nvSpPr>
          <p:cNvPr id="16" name="Rectangle 15"/>
          <p:cNvSpPr/>
          <p:nvPr/>
        </p:nvSpPr>
        <p:spPr>
          <a:xfrm>
            <a:off x="3203848" y="1844824"/>
            <a:ext cx="1563570" cy="400110"/>
          </a:xfrm>
          <a:prstGeom prst="rect">
            <a:avLst/>
          </a:prstGeom>
        </p:spPr>
        <p:txBody>
          <a:bodyPr wrap="none">
            <a:spAutoFit/>
          </a:bodyPr>
          <a:lstStyle/>
          <a:p>
            <a:pPr marL="176213" indent="-176213" algn="r" rtl="1">
              <a:buFont typeface="Arial" pitchFamily="34" charset="0"/>
              <a:buChar char="•"/>
            </a:pPr>
            <a:r>
              <a:rPr lang="ar-EG" sz="2000" b="1" dirty="0" smtClean="0"/>
              <a:t>دراسة الفرصة</a:t>
            </a:r>
            <a:endParaRPr lang="en-US" sz="2000" dirty="0"/>
          </a:p>
        </p:txBody>
      </p:sp>
      <p:sp>
        <p:nvSpPr>
          <p:cNvPr id="17" name="Rectangle 16"/>
          <p:cNvSpPr/>
          <p:nvPr/>
        </p:nvSpPr>
        <p:spPr>
          <a:xfrm>
            <a:off x="2411760" y="2989401"/>
            <a:ext cx="6624735"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76213" indent="-176213" algn="r" rtl="1">
              <a:buFont typeface="Arial" pitchFamily="34" charset="0"/>
              <a:buChar char="•"/>
            </a:pPr>
            <a:r>
              <a:rPr lang="ar-EG" sz="2000" b="1" dirty="0" smtClean="0"/>
              <a:t>هى الأكثر شيوعا واستخداما بواسطة المكاتب ال</a:t>
            </a:r>
            <a:r>
              <a:rPr lang="ar-EG" sz="2000" b="1" dirty="0"/>
              <a:t>م</a:t>
            </a:r>
            <a:r>
              <a:rPr lang="ar-EG" sz="2000" b="1" dirty="0" smtClean="0"/>
              <a:t>تخصصة</a:t>
            </a:r>
            <a:endParaRPr lang="en-US" sz="2000" b="1" dirty="0" smtClean="0"/>
          </a:p>
          <a:p>
            <a:pPr marL="176213" indent="-176213" algn="r" rtl="1">
              <a:buFont typeface="Arial" pitchFamily="34" charset="0"/>
              <a:buChar char="•"/>
            </a:pPr>
            <a:r>
              <a:rPr lang="ar-EG" sz="2000" b="1" dirty="0" smtClean="0"/>
              <a:t>يتم فيها تقييم الفرص المتاحة واختيار الأنسب لتنفيذ المشروع</a:t>
            </a:r>
          </a:p>
          <a:p>
            <a:pPr marL="176213" indent="-176213" algn="r" rtl="1">
              <a:buFont typeface="Arial" pitchFamily="34" charset="0"/>
              <a:buChar char="•"/>
            </a:pPr>
            <a:r>
              <a:rPr lang="ar-EG" sz="2000" b="1" dirty="0" smtClean="0"/>
              <a:t>دراسة الفرصة المختارة وتحديد مدى امكانية تحقيق الأهداف وتشتمل على:</a:t>
            </a:r>
            <a:endParaRPr lang="en-US" sz="2000" dirty="0"/>
          </a:p>
        </p:txBody>
      </p:sp>
      <p:sp>
        <p:nvSpPr>
          <p:cNvPr id="18" name="Rectangle 17"/>
          <p:cNvSpPr/>
          <p:nvPr/>
        </p:nvSpPr>
        <p:spPr>
          <a:xfrm>
            <a:off x="5724128" y="2194992"/>
            <a:ext cx="3312368" cy="707886"/>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ctr" rtl="1"/>
            <a:r>
              <a:rPr lang="ar-EG" sz="2000" b="1" dirty="0" smtClean="0"/>
              <a:t>دراسة الفرصة الخاصة بمشروع معين </a:t>
            </a:r>
          </a:p>
          <a:p>
            <a:pPr algn="ctr" rtl="1"/>
            <a:r>
              <a:rPr lang="ar-EG" sz="2000" b="1" dirty="0" smtClean="0"/>
              <a:t>(</a:t>
            </a:r>
            <a:r>
              <a:rPr lang="en-US" sz="2000" b="1" dirty="0" smtClean="0"/>
              <a:t>Specific Project</a:t>
            </a:r>
            <a:r>
              <a:rPr lang="ar-EG" sz="2000" b="1" dirty="0" smtClean="0"/>
              <a:t>)</a:t>
            </a:r>
            <a:endParaRPr lang="en-US" sz="2000" dirty="0"/>
          </a:p>
        </p:txBody>
      </p:sp>
      <p:sp>
        <p:nvSpPr>
          <p:cNvPr id="19" name="Rectangle 18"/>
          <p:cNvSpPr/>
          <p:nvPr/>
        </p:nvSpPr>
        <p:spPr>
          <a:xfrm>
            <a:off x="845167" y="2348880"/>
            <a:ext cx="2160240"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ctr" rtl="1"/>
            <a:r>
              <a:rPr lang="ar-EG" sz="2000" b="1" dirty="0" smtClean="0"/>
              <a:t>دراسة الفرصة العامة:</a:t>
            </a:r>
            <a:endParaRPr lang="en-US" sz="2000" dirty="0"/>
          </a:p>
        </p:txBody>
      </p:sp>
      <p:sp>
        <p:nvSpPr>
          <p:cNvPr id="23" name="Rectangle 22"/>
          <p:cNvSpPr/>
          <p:nvPr/>
        </p:nvSpPr>
        <p:spPr>
          <a:xfrm>
            <a:off x="3377576" y="4109010"/>
            <a:ext cx="5658920" cy="1938992"/>
          </a:xfrm>
          <a:prstGeom prst="rect">
            <a:avLst/>
          </a:prstGeom>
        </p:spPr>
        <p:txBody>
          <a:bodyPr wrap="none">
            <a:spAutoFit/>
          </a:bodyPr>
          <a:lstStyle/>
          <a:p>
            <a:pPr marL="342900" indent="-342900" algn="r" rtl="1">
              <a:buFont typeface="Wingdings" pitchFamily="2" charset="2"/>
              <a:buChar char="ü"/>
            </a:pPr>
            <a:r>
              <a:rPr lang="ar-EG" sz="2000" b="1" dirty="0" smtClean="0"/>
              <a:t>تقدير مبدئي لحجم الطلب الحالى والمستقبلى لمنتج المشروع</a:t>
            </a:r>
          </a:p>
          <a:p>
            <a:pPr marL="342900" indent="-342900" algn="r" rtl="1">
              <a:buFont typeface="Wingdings" pitchFamily="2" charset="2"/>
              <a:buChar char="ü"/>
            </a:pPr>
            <a:r>
              <a:rPr lang="ar-EG" sz="2000" b="1" dirty="0" smtClean="0"/>
              <a:t>تقدير مبدئي لحجم الاستثمار ومصادر التمويل</a:t>
            </a:r>
          </a:p>
          <a:p>
            <a:pPr marL="342900" indent="-342900" algn="r" rtl="1">
              <a:buFont typeface="Wingdings" pitchFamily="2" charset="2"/>
              <a:buChar char="ü"/>
            </a:pPr>
            <a:r>
              <a:rPr lang="ar-EG" sz="2000" b="1" dirty="0" smtClean="0"/>
              <a:t>مدخلات المشروع من عمالة وطاقة وخامات وتوفرها وتكاليفها</a:t>
            </a:r>
          </a:p>
          <a:p>
            <a:pPr marL="342900" indent="-342900" algn="r" rtl="1">
              <a:buFont typeface="Wingdings" pitchFamily="2" charset="2"/>
              <a:buChar char="ü"/>
            </a:pPr>
            <a:r>
              <a:rPr lang="ar-EG" sz="2000" b="1" dirty="0" smtClean="0"/>
              <a:t>تقدير مبدئي لحجم المبيعات المتوقع</a:t>
            </a:r>
          </a:p>
          <a:p>
            <a:pPr marL="342900" indent="-342900" algn="r" rtl="1">
              <a:buFont typeface="Wingdings" pitchFamily="2" charset="2"/>
              <a:buChar char="ü"/>
            </a:pPr>
            <a:r>
              <a:rPr lang="ar-EG" sz="2000" b="1" dirty="0" smtClean="0"/>
              <a:t>تقدير مبدئي لمعدل العائد</a:t>
            </a:r>
          </a:p>
          <a:p>
            <a:pPr marL="176213" indent="-176213" algn="r" rtl="1">
              <a:buFont typeface="Arial" pitchFamily="34" charset="0"/>
              <a:buChar char="•"/>
            </a:pPr>
            <a:endParaRPr lang="en-US" sz="2000" dirty="0"/>
          </a:p>
        </p:txBody>
      </p:sp>
      <p:cxnSp>
        <p:nvCxnSpPr>
          <p:cNvPr id="24" name="Straight Arrow Connector 23"/>
          <p:cNvCxnSpPr/>
          <p:nvPr/>
        </p:nvCxnSpPr>
        <p:spPr>
          <a:xfrm>
            <a:off x="1025428" y="2725608"/>
            <a:ext cx="0" cy="231950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95399" y="5018452"/>
            <a:ext cx="1229888" cy="400110"/>
          </a:xfrm>
          <a:prstGeom prst="rect">
            <a:avLst/>
          </a:prstGeom>
        </p:spPr>
        <p:style>
          <a:lnRef idx="3">
            <a:schemeClr val="lt1"/>
          </a:lnRef>
          <a:fillRef idx="1">
            <a:schemeClr val="accent1"/>
          </a:fillRef>
          <a:effectRef idx="1">
            <a:schemeClr val="accent1"/>
          </a:effectRef>
          <a:fontRef idx="minor">
            <a:schemeClr val="lt1"/>
          </a:fontRef>
        </p:style>
        <p:txBody>
          <a:bodyPr wrap="none">
            <a:spAutoFit/>
          </a:bodyPr>
          <a:lstStyle/>
          <a:p>
            <a:pPr algn="r" rtl="1"/>
            <a:r>
              <a:rPr lang="en-US" sz="2000" dirty="0" smtClean="0"/>
              <a:t>Next Slide</a:t>
            </a:r>
            <a:endParaRPr lang="en-US" sz="2000" dirty="0"/>
          </a:p>
        </p:txBody>
      </p:sp>
    </p:spTree>
    <p:extLst>
      <p:ext uri="{BB962C8B-B14F-4D97-AF65-F5344CB8AC3E}">
        <p14:creationId xmlns:p14="http://schemas.microsoft.com/office/powerpoint/2010/main" val="3414959795"/>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14"/>
          <p:cNvSpPr/>
          <p:nvPr/>
        </p:nvSpPr>
        <p:spPr>
          <a:xfrm>
            <a:off x="179512" y="116632"/>
            <a:ext cx="2842064"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lgn="l">
              <a:buFont typeface="+mj-lt"/>
              <a:buAutoNum type="alphaUcPeriod" startAt="2"/>
            </a:pPr>
            <a:r>
              <a:rPr lang="en-US" sz="2000" b="1" dirty="0" smtClean="0"/>
              <a:t>Opportunity Study</a:t>
            </a:r>
            <a:endParaRPr lang="en-US" sz="2000" dirty="0"/>
          </a:p>
        </p:txBody>
      </p:sp>
      <p:sp>
        <p:nvSpPr>
          <p:cNvPr id="16" name="Rectangle 15"/>
          <p:cNvSpPr/>
          <p:nvPr/>
        </p:nvSpPr>
        <p:spPr>
          <a:xfrm>
            <a:off x="3203848" y="116632"/>
            <a:ext cx="1563570" cy="400110"/>
          </a:xfrm>
          <a:prstGeom prst="rect">
            <a:avLst/>
          </a:prstGeom>
        </p:spPr>
        <p:txBody>
          <a:bodyPr wrap="none">
            <a:spAutoFit/>
          </a:bodyPr>
          <a:lstStyle/>
          <a:p>
            <a:pPr marL="176213" indent="-176213" algn="r" rtl="1">
              <a:buFont typeface="Arial" pitchFamily="34" charset="0"/>
              <a:buChar char="•"/>
            </a:pPr>
            <a:r>
              <a:rPr lang="ar-EG" sz="2000" b="1" dirty="0" smtClean="0"/>
              <a:t>دراسة الفرصة</a:t>
            </a:r>
            <a:endParaRPr lang="en-US" sz="2000" dirty="0"/>
          </a:p>
        </p:txBody>
      </p:sp>
      <p:sp>
        <p:nvSpPr>
          <p:cNvPr id="19" name="Rectangle 18"/>
          <p:cNvSpPr/>
          <p:nvPr/>
        </p:nvSpPr>
        <p:spPr>
          <a:xfrm>
            <a:off x="3491880" y="620688"/>
            <a:ext cx="2160240"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ctr" rtl="1"/>
            <a:r>
              <a:rPr lang="ar-EG" sz="2000" b="1" dirty="0" smtClean="0"/>
              <a:t>دراسة الفرصة العامة:</a:t>
            </a:r>
            <a:endParaRPr lang="en-US" sz="2000" dirty="0"/>
          </a:p>
        </p:txBody>
      </p:sp>
      <p:sp>
        <p:nvSpPr>
          <p:cNvPr id="20" name="Rectangle 19"/>
          <p:cNvSpPr/>
          <p:nvPr/>
        </p:nvSpPr>
        <p:spPr>
          <a:xfrm>
            <a:off x="179512" y="1243562"/>
            <a:ext cx="8742400"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176213" indent="-176213" algn="r" rtl="1">
              <a:buFont typeface="Arial" pitchFamily="34" charset="0"/>
              <a:buChar char="•"/>
            </a:pPr>
            <a:r>
              <a:rPr lang="ar-EG" sz="2000" b="1" dirty="0" smtClean="0"/>
              <a:t>تجرى بواسطة الهيئات العامة والحكومية أو الخاصة أو الجامعات بهدف تحديد الفرص الاستثمارية في:</a:t>
            </a:r>
            <a:endParaRPr lang="en-US" sz="2000" dirty="0"/>
          </a:p>
        </p:txBody>
      </p:sp>
      <p:sp>
        <p:nvSpPr>
          <p:cNvPr id="21" name="Rectangle 20"/>
          <p:cNvSpPr/>
          <p:nvPr/>
        </p:nvSpPr>
        <p:spPr>
          <a:xfrm>
            <a:off x="5371567" y="1772816"/>
            <a:ext cx="3067186" cy="400110"/>
          </a:xfrm>
          <a:prstGeom prst="rect">
            <a:avLst/>
          </a:prstGeom>
        </p:spPr>
        <p:txBody>
          <a:bodyPr wrap="none">
            <a:spAutoFit/>
          </a:bodyPr>
          <a:lstStyle/>
          <a:p>
            <a:pPr marL="176213" indent="-176213" algn="r" rtl="1">
              <a:buFont typeface="Arial" pitchFamily="34" charset="0"/>
              <a:buChar char="•"/>
            </a:pPr>
            <a:r>
              <a:rPr lang="ar-EG" sz="2000" b="1" dirty="0" smtClean="0"/>
              <a:t>منطقة معينة مثل توشكى وغيرها</a:t>
            </a:r>
            <a:endParaRPr lang="en-US" sz="2000" dirty="0"/>
          </a:p>
        </p:txBody>
      </p:sp>
      <p:sp>
        <p:nvSpPr>
          <p:cNvPr id="22" name="Rectangle 21"/>
          <p:cNvSpPr/>
          <p:nvPr/>
        </p:nvSpPr>
        <p:spPr>
          <a:xfrm>
            <a:off x="899592" y="1752311"/>
            <a:ext cx="3399007" cy="400110"/>
          </a:xfrm>
          <a:prstGeom prst="rect">
            <a:avLst/>
          </a:prstGeom>
        </p:spPr>
        <p:txBody>
          <a:bodyPr wrap="none">
            <a:spAutoFit/>
          </a:bodyPr>
          <a:lstStyle/>
          <a:p>
            <a:pPr marL="176213" indent="-176213" algn="r" rtl="1">
              <a:buFont typeface="Arial" pitchFamily="34" charset="0"/>
              <a:buChar char="•"/>
            </a:pPr>
            <a:r>
              <a:rPr lang="ar-EG" sz="2000" b="1" dirty="0" smtClean="0"/>
              <a:t>قطاع استثمارى مثل السياحة وغيرها</a:t>
            </a:r>
            <a:endParaRPr lang="en-US" sz="2000" dirty="0"/>
          </a:p>
        </p:txBody>
      </p:sp>
      <p:sp>
        <p:nvSpPr>
          <p:cNvPr id="23" name="Rectangle 22"/>
          <p:cNvSpPr/>
          <p:nvPr/>
        </p:nvSpPr>
        <p:spPr>
          <a:xfrm>
            <a:off x="179512" y="2164794"/>
            <a:ext cx="8742400" cy="224676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176213" indent="-176213" algn="r" rtl="1">
              <a:buFont typeface="Arial" pitchFamily="34" charset="0"/>
              <a:buChar char="•"/>
            </a:pPr>
            <a:r>
              <a:rPr lang="ar-EG" sz="2000" b="1" dirty="0" smtClean="0"/>
              <a:t>تشتمل الدراسة على الملامح الأساسية للمنطقة ( مساحة وطبيعة أرض وظروف مناخية وخريطة)</a:t>
            </a:r>
          </a:p>
          <a:p>
            <a:pPr marL="176213" indent="-176213" algn="r" rtl="1">
              <a:buFont typeface="Arial" pitchFamily="34" charset="0"/>
              <a:buChar char="•"/>
            </a:pPr>
            <a:r>
              <a:rPr lang="ar-EG" sz="2000" b="1" dirty="0" smtClean="0"/>
              <a:t>عدد السكان وتوزيعهم فى المنطقة وعاداتهم الاجتماعية ومستوى الدخل والتعليم وطبيعة العمل</a:t>
            </a:r>
          </a:p>
          <a:p>
            <a:pPr marL="176213" indent="-176213" algn="r" rtl="1">
              <a:buFont typeface="Arial" pitchFamily="34" charset="0"/>
              <a:buChar char="•"/>
            </a:pPr>
            <a:r>
              <a:rPr lang="ar-EG" sz="2000" b="1" dirty="0" smtClean="0"/>
              <a:t>أهم الصادرات والواردات الى المنطقة</a:t>
            </a:r>
          </a:p>
          <a:p>
            <a:pPr marL="176213" indent="-176213" algn="r" rtl="1">
              <a:buFont typeface="Arial" pitchFamily="34" charset="0"/>
              <a:buChar char="•"/>
            </a:pPr>
            <a:r>
              <a:rPr lang="ar-EG" sz="2000" b="1" dirty="0" smtClean="0"/>
              <a:t>اهم الموارد الخام المتوفرة والصناعات القائمة عليها</a:t>
            </a:r>
          </a:p>
          <a:p>
            <a:pPr marL="176213" indent="-176213" algn="r" rtl="1">
              <a:buFont typeface="Arial" pitchFamily="34" charset="0"/>
              <a:buChar char="•"/>
            </a:pPr>
            <a:r>
              <a:rPr lang="ar-EG" sz="2000" b="1" dirty="0" smtClean="0"/>
              <a:t>البنية الأساسية</a:t>
            </a:r>
            <a:r>
              <a:rPr lang="ar-EG" sz="2000" dirty="0" smtClean="0"/>
              <a:t> المتاحة</a:t>
            </a:r>
          </a:p>
          <a:p>
            <a:pPr marL="176213" indent="-176213" algn="r" rtl="1">
              <a:buFont typeface="Arial" pitchFamily="34" charset="0"/>
              <a:buChar char="•"/>
            </a:pPr>
            <a:r>
              <a:rPr lang="ar-EG" sz="2000" b="1" dirty="0" smtClean="0"/>
              <a:t>قائمة بالصناعات والمشروعات التى يمكن اقامتها وتقدير مبدئي لحجم الطلب عليهاوتقدير لحجم الاستثمار المطلوب  ويستثنى منها:</a:t>
            </a:r>
          </a:p>
        </p:txBody>
      </p:sp>
      <p:sp>
        <p:nvSpPr>
          <p:cNvPr id="24" name="Rectangle 23"/>
          <p:cNvSpPr/>
          <p:nvPr/>
        </p:nvSpPr>
        <p:spPr>
          <a:xfrm>
            <a:off x="1046349" y="4553833"/>
            <a:ext cx="7342075" cy="1323439"/>
          </a:xfrm>
          <a:prstGeom prst="rect">
            <a:avLst/>
          </a:prstGeom>
        </p:spPr>
        <p:txBody>
          <a:bodyPr wrap="none">
            <a:spAutoFit/>
          </a:bodyPr>
          <a:lstStyle/>
          <a:p>
            <a:pPr marL="342900" indent="-342900" algn="r" rtl="1">
              <a:buFont typeface="Wingdings" pitchFamily="2" charset="2"/>
              <a:buChar char="ü"/>
            </a:pPr>
            <a:r>
              <a:rPr lang="ar-EG" sz="2000" b="1" dirty="0" smtClean="0"/>
              <a:t>المشروعات التى تواجه منافسة شديدة فى المناطق المجاورة</a:t>
            </a:r>
          </a:p>
          <a:p>
            <a:pPr marL="342900" indent="-342900" algn="r" rtl="1">
              <a:buFont typeface="Wingdings" pitchFamily="2" charset="2"/>
              <a:buChar char="ü"/>
            </a:pPr>
            <a:r>
              <a:rPr lang="ar-EG" sz="2000" b="1" dirty="0" smtClean="0"/>
              <a:t>المشروعات الغير ملائمة لظروف المنطقة الجغرافية والمناخية والاجتماعية والدينية</a:t>
            </a:r>
          </a:p>
          <a:p>
            <a:pPr marL="342900" indent="-342900" algn="r" rtl="1">
              <a:buFont typeface="Wingdings" pitchFamily="2" charset="2"/>
              <a:buChar char="ü"/>
            </a:pPr>
            <a:r>
              <a:rPr lang="ar-EG" sz="2000" b="1" dirty="0" smtClean="0"/>
              <a:t>المشروعات التى تحتاج الى مواد خام مغذية غير متواجدة</a:t>
            </a:r>
          </a:p>
          <a:p>
            <a:pPr marL="342900" indent="-342900" algn="r" rtl="1">
              <a:buFont typeface="Wingdings" pitchFamily="2" charset="2"/>
              <a:buChar char="ü"/>
            </a:pPr>
            <a:r>
              <a:rPr lang="ar-EG" sz="2000" b="1" dirty="0" smtClean="0"/>
              <a:t>المشروعات التصديرية اذا كانت المنطقة بعيدة عن الموانى</a:t>
            </a:r>
            <a:endParaRPr lang="en-US" sz="2000" dirty="0"/>
          </a:p>
        </p:txBody>
      </p:sp>
    </p:spTree>
    <p:extLst>
      <p:ext uri="{BB962C8B-B14F-4D97-AF65-F5344CB8AC3E}">
        <p14:creationId xmlns:p14="http://schemas.microsoft.com/office/powerpoint/2010/main" val="3564091625"/>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p:nvPr/>
        </p:nvSpPr>
        <p:spPr>
          <a:xfrm>
            <a:off x="179512" y="690949"/>
            <a:ext cx="8742400" cy="193899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76213" indent="-176213" algn="r" rtl="1">
              <a:buFont typeface="Arial" pitchFamily="34" charset="0"/>
              <a:buChar char="•"/>
            </a:pPr>
            <a:r>
              <a:rPr lang="ar-EG" sz="2000" b="1" dirty="0" smtClean="0"/>
              <a:t>تعتبر دراسة مبدئية واستكشافية للبيئة المحيطة بالمشروع</a:t>
            </a:r>
          </a:p>
          <a:p>
            <a:pPr marL="176213" indent="-176213" algn="r" rtl="1">
              <a:buFont typeface="Arial" pitchFamily="34" charset="0"/>
              <a:buChar char="•"/>
            </a:pPr>
            <a:r>
              <a:rPr lang="ar-EG" sz="2000" b="1" dirty="0" smtClean="0"/>
              <a:t>تجرى لتقرير ما اذا اكنت فكرة المشروع </a:t>
            </a:r>
            <a:r>
              <a:rPr lang="ar-EG" sz="2000" b="1" u="sng" dirty="0" smtClean="0"/>
              <a:t>تستدعى انفاق المال والوقت </a:t>
            </a:r>
            <a:r>
              <a:rPr lang="ar-EG" sz="2000" b="1" dirty="0" smtClean="0">
                <a:solidFill>
                  <a:srgbClr val="FF0000"/>
                </a:solidFill>
              </a:rPr>
              <a:t>اللازمين لاجراء دراسة الجدوى الشاملة للمشروع</a:t>
            </a:r>
          </a:p>
          <a:p>
            <a:pPr marL="176213" indent="-176213" algn="r" rtl="1">
              <a:buFont typeface="Arial" pitchFamily="34" charset="0"/>
              <a:buChar char="•"/>
            </a:pPr>
            <a:r>
              <a:rPr lang="ar-EG" sz="2000" b="1" dirty="0" smtClean="0"/>
              <a:t>تستخدم للوصول الى قرار مبدئي بالاستثمار بناءا على المعلومات والمؤشرات  الناتجة من الدراسة ومدى الحاجة الى دراسات داعمة او متخصصة لتدعيم القرار</a:t>
            </a:r>
          </a:p>
          <a:p>
            <a:pPr marL="176213" indent="-176213" algn="r" rtl="1">
              <a:buFont typeface="Arial" pitchFamily="34" charset="0"/>
              <a:buChar char="•"/>
            </a:pPr>
            <a:r>
              <a:rPr lang="ar-EG" sz="2000" b="1" dirty="0" smtClean="0"/>
              <a:t>تشتمل على :</a:t>
            </a:r>
            <a:endParaRPr lang="en-US" sz="2000" dirty="0"/>
          </a:p>
        </p:txBody>
      </p:sp>
      <p:sp>
        <p:nvSpPr>
          <p:cNvPr id="10" name="Rectangle 9"/>
          <p:cNvSpPr/>
          <p:nvPr/>
        </p:nvSpPr>
        <p:spPr>
          <a:xfrm>
            <a:off x="244894" y="188640"/>
            <a:ext cx="2814938" cy="400110"/>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pPr marL="457200" indent="-457200" algn="l">
              <a:buFont typeface="+mj-lt"/>
              <a:buAutoNum type="alphaUcPeriod" startAt="3"/>
            </a:pPr>
            <a:r>
              <a:rPr lang="en-US" sz="2000" b="1" dirty="0" smtClean="0"/>
              <a:t>Pre-Feasibility Study</a:t>
            </a:r>
            <a:endParaRPr lang="en-US" sz="2000" dirty="0"/>
          </a:p>
        </p:txBody>
      </p:sp>
      <p:sp>
        <p:nvSpPr>
          <p:cNvPr id="11" name="Rectangle 10"/>
          <p:cNvSpPr/>
          <p:nvPr/>
        </p:nvSpPr>
        <p:spPr>
          <a:xfrm>
            <a:off x="3491880" y="188640"/>
            <a:ext cx="2369880" cy="400110"/>
          </a:xfrm>
          <a:prstGeom prst="rect">
            <a:avLst/>
          </a:prstGeom>
        </p:spPr>
        <p:txBody>
          <a:bodyPr wrap="none">
            <a:spAutoFit/>
          </a:bodyPr>
          <a:lstStyle/>
          <a:p>
            <a:pPr marL="176213" indent="-176213" algn="r" rtl="1">
              <a:buFont typeface="Arial" pitchFamily="34" charset="0"/>
              <a:buChar char="•"/>
            </a:pPr>
            <a:r>
              <a:rPr lang="ar-EG" sz="2000" b="1" dirty="0" smtClean="0"/>
              <a:t>دراسة الجدوى التمهيدية</a:t>
            </a:r>
            <a:endParaRPr lang="en-US" sz="2000" dirty="0"/>
          </a:p>
        </p:txBody>
      </p:sp>
      <p:sp>
        <p:nvSpPr>
          <p:cNvPr id="12" name="Rectangle 11"/>
          <p:cNvSpPr/>
          <p:nvPr/>
        </p:nvSpPr>
        <p:spPr>
          <a:xfrm>
            <a:off x="5076056" y="2739111"/>
            <a:ext cx="3841350"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176213" indent="-176213" algn="r" rtl="1">
              <a:buFont typeface="Arial" pitchFamily="34" charset="0"/>
              <a:buChar char="•"/>
            </a:pPr>
            <a:r>
              <a:rPr lang="ar-EG" sz="2000" b="1" dirty="0" smtClean="0"/>
              <a:t>دراسة العوامل البيئية المحيطة بالمشروع:</a:t>
            </a:r>
            <a:endParaRPr lang="en-US" sz="2000" dirty="0"/>
          </a:p>
        </p:txBody>
      </p:sp>
      <p:sp>
        <p:nvSpPr>
          <p:cNvPr id="13" name="Rectangle 12"/>
          <p:cNvSpPr/>
          <p:nvPr/>
        </p:nvSpPr>
        <p:spPr>
          <a:xfrm>
            <a:off x="5076057" y="3211229"/>
            <a:ext cx="3816424"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r" rtl="1">
              <a:buFont typeface="Wingdings" pitchFamily="2" charset="2"/>
              <a:buChar char="ü"/>
            </a:pPr>
            <a:r>
              <a:rPr lang="ar-EG" sz="2000" dirty="0" smtClean="0"/>
              <a:t>دراسة تأثير المشروع على البيئة المحيطة</a:t>
            </a:r>
          </a:p>
          <a:p>
            <a:pPr marL="342900" indent="-342900" algn="r" rtl="1">
              <a:buFont typeface="Wingdings" pitchFamily="2" charset="2"/>
              <a:buChar char="ü"/>
            </a:pPr>
            <a:r>
              <a:rPr lang="ar-EG" sz="2000" dirty="0" smtClean="0"/>
              <a:t>عوامل البيئة الاجتماعية</a:t>
            </a:r>
          </a:p>
          <a:p>
            <a:pPr marL="342900" indent="-342900" algn="r" rtl="1">
              <a:buFont typeface="Wingdings" pitchFamily="2" charset="2"/>
              <a:buChar char="ü"/>
            </a:pPr>
            <a:r>
              <a:rPr lang="ar-EG" sz="2000" dirty="0" smtClean="0"/>
              <a:t>عوامل البيئة التكنولوجية</a:t>
            </a:r>
          </a:p>
          <a:p>
            <a:pPr marL="342900" indent="-342900" algn="r" rtl="1">
              <a:buFont typeface="Wingdings" pitchFamily="2" charset="2"/>
              <a:buChar char="ü"/>
            </a:pPr>
            <a:r>
              <a:rPr lang="ar-EG" sz="2000" dirty="0" smtClean="0"/>
              <a:t>عوامل البيئة الاقتصادية</a:t>
            </a:r>
          </a:p>
          <a:p>
            <a:pPr marL="342900" indent="-342900" algn="r" rtl="1">
              <a:buFont typeface="Wingdings" pitchFamily="2" charset="2"/>
              <a:buChar char="ü"/>
            </a:pPr>
            <a:r>
              <a:rPr lang="ar-EG" sz="2000" dirty="0" smtClean="0"/>
              <a:t>عوامل البيئة التنافسية والاحتكارية</a:t>
            </a:r>
          </a:p>
          <a:p>
            <a:pPr marL="342900" indent="-342900" algn="r" rtl="1">
              <a:buFont typeface="Wingdings" pitchFamily="2" charset="2"/>
              <a:buChar char="ü"/>
            </a:pPr>
            <a:r>
              <a:rPr lang="ar-EG" sz="2000" dirty="0" smtClean="0"/>
              <a:t>عوامل بيئة المستهلكين –العملاء</a:t>
            </a:r>
          </a:p>
          <a:p>
            <a:pPr marL="342900" indent="-342900" algn="r" rtl="1">
              <a:buFont typeface="Wingdings" pitchFamily="2" charset="2"/>
              <a:buChar char="ü"/>
            </a:pPr>
            <a:r>
              <a:rPr lang="ar-EG" sz="2000" dirty="0" smtClean="0"/>
              <a:t>عوامل بيئة الموردين</a:t>
            </a:r>
          </a:p>
          <a:p>
            <a:pPr marL="342900" indent="-342900" algn="r" rtl="1">
              <a:buFont typeface="Wingdings" pitchFamily="2" charset="2"/>
              <a:buChar char="ü"/>
            </a:pPr>
            <a:r>
              <a:rPr lang="ar-EG" sz="2000" dirty="0"/>
              <a:t>عوامل البيئة السياسية </a:t>
            </a:r>
            <a:r>
              <a:rPr lang="ar-EG" sz="2000" dirty="0" smtClean="0"/>
              <a:t>والقانونية</a:t>
            </a:r>
            <a:endParaRPr lang="en-US" sz="2000" dirty="0"/>
          </a:p>
        </p:txBody>
      </p:sp>
      <p:sp>
        <p:nvSpPr>
          <p:cNvPr id="2" name="Rectangle 1"/>
          <p:cNvSpPr/>
          <p:nvPr/>
        </p:nvSpPr>
        <p:spPr>
          <a:xfrm>
            <a:off x="5076057" y="2739111"/>
            <a:ext cx="3845855" cy="30266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5-Point Star 2"/>
          <p:cNvSpPr/>
          <p:nvPr/>
        </p:nvSpPr>
        <p:spPr>
          <a:xfrm>
            <a:off x="8388424" y="6021288"/>
            <a:ext cx="573046" cy="44958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184432" y="6045031"/>
            <a:ext cx="6984776"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r" rtl="1">
              <a:buFont typeface="Wingdings" pitchFamily="2" charset="2"/>
              <a:buChar char="Ø"/>
            </a:pPr>
            <a:r>
              <a:rPr lang="ar-EG" sz="2000" b="1" dirty="0"/>
              <a:t>وتعتبر دراسة الجدوى البيئية من أهم الدراسات التي يجب القيام بها لتقييم المشروع </a:t>
            </a:r>
            <a:r>
              <a:rPr lang="ar-EG" sz="2000" b="1" dirty="0" smtClean="0"/>
              <a:t>  وتدرس بتفاصيل أعمق فى دراسة الجدوى الشاملة</a:t>
            </a:r>
            <a:endParaRPr lang="en-US" sz="2000" dirty="0"/>
          </a:p>
        </p:txBody>
      </p:sp>
      <p:sp>
        <p:nvSpPr>
          <p:cNvPr id="25" name="Rectangle 24"/>
          <p:cNvSpPr/>
          <p:nvPr/>
        </p:nvSpPr>
        <p:spPr>
          <a:xfrm>
            <a:off x="2185206" y="5333146"/>
            <a:ext cx="2338168" cy="40011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r" rtl="1"/>
            <a:r>
              <a:rPr lang="en-US" sz="2000" b="1" dirty="0"/>
              <a:t>Investment </a:t>
            </a:r>
            <a:r>
              <a:rPr lang="en-US" sz="2000" b="1" dirty="0" smtClean="0"/>
              <a:t>Climate</a:t>
            </a:r>
            <a:endParaRPr lang="en-US" sz="2000" dirty="0"/>
          </a:p>
        </p:txBody>
      </p:sp>
      <p:cxnSp>
        <p:nvCxnSpPr>
          <p:cNvPr id="5" name="Straight Arrow Connector 4"/>
          <p:cNvCxnSpPr/>
          <p:nvPr/>
        </p:nvCxnSpPr>
        <p:spPr>
          <a:xfrm flipH="1">
            <a:off x="4676820" y="5589240"/>
            <a:ext cx="90329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180826"/>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9"/>
          <p:cNvSpPr/>
          <p:nvPr/>
        </p:nvSpPr>
        <p:spPr>
          <a:xfrm>
            <a:off x="244894" y="116632"/>
            <a:ext cx="2814938" cy="400110"/>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p>
            <a:pPr marL="457200" indent="-457200" algn="l">
              <a:buFont typeface="+mj-lt"/>
              <a:buAutoNum type="alphaUcPeriod" startAt="3"/>
            </a:pPr>
            <a:r>
              <a:rPr lang="en-US" sz="2000" b="1" dirty="0" smtClean="0"/>
              <a:t>Pre-Feasibility Study</a:t>
            </a:r>
            <a:endParaRPr lang="en-US" sz="2000" dirty="0"/>
          </a:p>
        </p:txBody>
      </p:sp>
      <p:sp>
        <p:nvSpPr>
          <p:cNvPr id="11" name="Rectangle 10"/>
          <p:cNvSpPr/>
          <p:nvPr/>
        </p:nvSpPr>
        <p:spPr>
          <a:xfrm>
            <a:off x="3491880" y="116632"/>
            <a:ext cx="2369880" cy="400110"/>
          </a:xfrm>
          <a:prstGeom prst="rect">
            <a:avLst/>
          </a:prstGeom>
        </p:spPr>
        <p:txBody>
          <a:bodyPr wrap="none">
            <a:spAutoFit/>
          </a:bodyPr>
          <a:lstStyle/>
          <a:p>
            <a:pPr marL="176213" indent="-176213" algn="r" rtl="1">
              <a:buFont typeface="Arial" pitchFamily="34" charset="0"/>
              <a:buChar char="•"/>
            </a:pPr>
            <a:r>
              <a:rPr lang="ar-EG" sz="2000" b="1" dirty="0" smtClean="0"/>
              <a:t>دراسة الجدوى التمهيدية</a:t>
            </a:r>
            <a:endParaRPr lang="en-US" sz="2000" dirty="0"/>
          </a:p>
        </p:txBody>
      </p:sp>
      <p:sp>
        <p:nvSpPr>
          <p:cNvPr id="14" name="Rectangle 13"/>
          <p:cNvSpPr/>
          <p:nvPr/>
        </p:nvSpPr>
        <p:spPr>
          <a:xfrm>
            <a:off x="72008" y="620688"/>
            <a:ext cx="9036496"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176213" indent="-176213" algn="r" rtl="1">
              <a:buFont typeface="Arial" pitchFamily="34" charset="0"/>
              <a:buChar char="•"/>
            </a:pPr>
            <a:r>
              <a:rPr lang="ar-EG" sz="2000" b="1" dirty="0" smtClean="0"/>
              <a:t>الدراسة المبدئية لمدخلات وخرجات المشروع - يجب أن تصل دراسة الجدوى التمهيدية الى تحديد مايلى:</a:t>
            </a:r>
            <a:endParaRPr lang="en-US" sz="2000" dirty="0"/>
          </a:p>
        </p:txBody>
      </p:sp>
      <p:sp>
        <p:nvSpPr>
          <p:cNvPr id="17" name="Rectangle 16"/>
          <p:cNvSpPr/>
          <p:nvPr/>
        </p:nvSpPr>
        <p:spPr>
          <a:xfrm>
            <a:off x="72008" y="1196752"/>
            <a:ext cx="4534360"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r" rtl="1">
              <a:buFont typeface="Wingdings" pitchFamily="2" charset="2"/>
              <a:buChar char="ü"/>
            </a:pPr>
            <a:r>
              <a:rPr lang="ar-EG" sz="2000" dirty="0" smtClean="0"/>
              <a:t>حساب بعض المؤشرات:</a:t>
            </a:r>
          </a:p>
          <a:p>
            <a:pPr marL="342900" indent="-52388" algn="r" rtl="1">
              <a:buFont typeface="Arial" pitchFamily="34" charset="0"/>
              <a:buChar char="•"/>
            </a:pPr>
            <a:r>
              <a:rPr lang="ar-EG" sz="2000" dirty="0"/>
              <a:t> </a:t>
            </a:r>
            <a:r>
              <a:rPr lang="ar-EG" sz="2000" dirty="0" smtClean="0"/>
              <a:t>فترة استرداد رأس المال</a:t>
            </a:r>
          </a:p>
          <a:p>
            <a:pPr marL="342900" indent="-52388" algn="r" rtl="1">
              <a:buFont typeface="Arial" pitchFamily="34" charset="0"/>
              <a:buChar char="•"/>
            </a:pPr>
            <a:r>
              <a:rPr lang="ar-EG" sz="2000" dirty="0" smtClean="0"/>
              <a:t>معدل العائد البسيط على الاستثمار</a:t>
            </a:r>
          </a:p>
          <a:p>
            <a:pPr marL="342900" indent="-52388" algn="r" rtl="1">
              <a:buFont typeface="Arial" pitchFamily="34" charset="0"/>
              <a:buChar char="•"/>
            </a:pPr>
            <a:r>
              <a:rPr lang="ar-EG" sz="2000" dirty="0" smtClean="0"/>
              <a:t>حجم الانتاج الاقتصادى للمشروع </a:t>
            </a:r>
            <a:r>
              <a:rPr lang="en-US" sz="2000" dirty="0" smtClean="0"/>
              <a:t/>
            </a:r>
            <a:br>
              <a:rPr lang="en-US" sz="2000" dirty="0" smtClean="0"/>
            </a:br>
            <a:r>
              <a:rPr lang="en-US" sz="2000" dirty="0" smtClean="0"/>
              <a:t>Mathematical Optimization Problem</a:t>
            </a:r>
          </a:p>
        </p:txBody>
      </p:sp>
      <p:sp>
        <p:nvSpPr>
          <p:cNvPr id="9" name="Rectangle 8"/>
          <p:cNvSpPr/>
          <p:nvPr/>
        </p:nvSpPr>
        <p:spPr>
          <a:xfrm>
            <a:off x="4676820" y="1122997"/>
            <a:ext cx="4359676" cy="563231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r" rtl="1">
              <a:buFont typeface="Wingdings" pitchFamily="2" charset="2"/>
              <a:buChar char="ü"/>
            </a:pPr>
            <a:r>
              <a:rPr lang="ar-EG" sz="2000" dirty="0" smtClean="0"/>
              <a:t>ملخص الى ماتوصلت اليه الدراسة</a:t>
            </a:r>
          </a:p>
          <a:p>
            <a:pPr marL="342900" indent="-342900" algn="r" rtl="1">
              <a:buFont typeface="Wingdings" pitchFamily="2" charset="2"/>
              <a:buChar char="ü"/>
            </a:pPr>
            <a:r>
              <a:rPr lang="ar-EG" sz="2000" dirty="0" smtClean="0"/>
              <a:t>مدى وحجم المشروع وتكلفة ماتم من دراسات</a:t>
            </a:r>
          </a:p>
          <a:p>
            <a:pPr marL="342900" indent="-342900" algn="r" rtl="1">
              <a:buFont typeface="Wingdings" pitchFamily="2" charset="2"/>
              <a:buChar char="ü"/>
            </a:pPr>
            <a:r>
              <a:rPr lang="ar-EG" sz="2000" dirty="0" smtClean="0"/>
              <a:t>حجم السوق والطاقة المتوقعة للانتاج</a:t>
            </a:r>
          </a:p>
          <a:p>
            <a:pPr marL="342900" indent="-342900" algn="r" rtl="1">
              <a:buFont typeface="Wingdings" pitchFamily="2" charset="2"/>
              <a:buChar char="ü"/>
            </a:pPr>
            <a:r>
              <a:rPr lang="ar-EG" sz="2000" dirty="0" smtClean="0"/>
              <a:t>التنبؤ بالمبيعات على مدى عمر المشروع</a:t>
            </a:r>
          </a:p>
          <a:p>
            <a:pPr marL="342900" indent="-342900" algn="r" rtl="1">
              <a:buFont typeface="Wingdings" pitchFamily="2" charset="2"/>
              <a:buChar char="ü"/>
            </a:pPr>
            <a:r>
              <a:rPr lang="ar-EG" sz="2000" dirty="0" smtClean="0"/>
              <a:t>التنبؤ بالتكلفة المبدئية للتسويق</a:t>
            </a:r>
          </a:p>
          <a:p>
            <a:pPr marL="342900" indent="-342900" algn="r" rtl="1">
              <a:buFont typeface="Wingdings" pitchFamily="2" charset="2"/>
              <a:buChar char="ü"/>
            </a:pPr>
            <a:r>
              <a:rPr lang="ar-EG" sz="2000" dirty="0" smtClean="0"/>
              <a:t>الخامات الأساسية والخدمات المساعدة  والمكونات الجاهزة اللازمة لمتتج المشروع وتكلفتها</a:t>
            </a:r>
          </a:p>
          <a:p>
            <a:pPr marL="342900" indent="-342900" algn="r" rtl="1">
              <a:buFont typeface="Wingdings" pitchFamily="2" charset="2"/>
              <a:buChar char="ü"/>
            </a:pPr>
            <a:r>
              <a:rPr lang="ar-EG" sz="2000" dirty="0" smtClean="0"/>
              <a:t>احتياجات المشروع من طاقة ومياه وتكلفتها</a:t>
            </a:r>
          </a:p>
          <a:p>
            <a:pPr marL="342900" indent="-342900" algn="r" rtl="1">
              <a:buFont typeface="Wingdings" pitchFamily="2" charset="2"/>
              <a:buChar char="ü"/>
            </a:pPr>
            <a:r>
              <a:rPr lang="ar-EG" sz="2000" dirty="0" smtClean="0"/>
              <a:t>اختيار مبدئي لموقع المشروع وتقدير سعر الأرض وتكلفة المنشآت.</a:t>
            </a:r>
          </a:p>
          <a:p>
            <a:pPr marL="342900" indent="-342900" algn="r" rtl="1">
              <a:buFont typeface="Wingdings" pitchFamily="2" charset="2"/>
              <a:buChar char="ü"/>
            </a:pPr>
            <a:r>
              <a:rPr lang="ar-EG" sz="2000" dirty="0"/>
              <a:t>التكنولوجيا المستخدمة فى المشروع وكيفية الحصول </a:t>
            </a:r>
            <a:r>
              <a:rPr lang="ar-EG" sz="2000" dirty="0" smtClean="0"/>
              <a:t>عليها (تكلفة الشراء والتركيب)</a:t>
            </a:r>
          </a:p>
          <a:p>
            <a:pPr marL="342900" indent="-342900" algn="r" rtl="1">
              <a:buFont typeface="Wingdings" pitchFamily="2" charset="2"/>
              <a:buChar char="ü"/>
            </a:pPr>
            <a:r>
              <a:rPr lang="ar-EG" sz="2000" dirty="0" smtClean="0"/>
              <a:t>تخطيط مبدئى لتوزيع مبانى المشروع </a:t>
            </a:r>
          </a:p>
          <a:p>
            <a:pPr marL="342900" indent="-342900" algn="r" rtl="1">
              <a:buFont typeface="Wingdings" pitchFamily="2" charset="2"/>
              <a:buChar char="ü"/>
            </a:pPr>
            <a:r>
              <a:rPr lang="ar-EG" sz="2000" dirty="0" smtClean="0"/>
              <a:t>تصور لتخطيط مقر المشروع  (خطوط الانتاج )</a:t>
            </a:r>
          </a:p>
          <a:p>
            <a:pPr marL="342900" indent="-342900" algn="r" rtl="1">
              <a:buFont typeface="Wingdings" pitchFamily="2" charset="2"/>
              <a:buChar char="ü"/>
            </a:pPr>
            <a:r>
              <a:rPr lang="ar-EG" sz="2000" dirty="0" smtClean="0"/>
              <a:t>تصور للهيكل التنظيمى للعاملين</a:t>
            </a:r>
          </a:p>
          <a:p>
            <a:pPr marL="342900" indent="-342900" algn="r" rtl="1">
              <a:buFont typeface="Wingdings" pitchFamily="2" charset="2"/>
              <a:buChar char="ü"/>
            </a:pPr>
            <a:r>
              <a:rPr lang="ar-EG" sz="2000" dirty="0" smtClean="0"/>
              <a:t>تقدير مبدئي لتكلفة العمالة السنوية</a:t>
            </a:r>
          </a:p>
          <a:p>
            <a:pPr marL="342900" indent="-342900" algn="r" rtl="1">
              <a:buFont typeface="Wingdings" pitchFamily="2" charset="2"/>
              <a:buChar char="ü"/>
            </a:pPr>
            <a:r>
              <a:rPr lang="ar-EG" sz="2000" dirty="0" smtClean="0"/>
              <a:t>تضور عام لمخطط تنفيذ المشروع</a:t>
            </a:r>
          </a:p>
        </p:txBody>
      </p:sp>
      <p:sp>
        <p:nvSpPr>
          <p:cNvPr id="15" name="Rectangle 14"/>
          <p:cNvSpPr/>
          <p:nvPr/>
        </p:nvSpPr>
        <p:spPr>
          <a:xfrm>
            <a:off x="72008" y="2949912"/>
            <a:ext cx="4497848"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lgn="r" rtl="1">
              <a:buFont typeface="Wingdings" pitchFamily="2" charset="2"/>
              <a:buChar char="ü"/>
            </a:pPr>
            <a:r>
              <a:rPr lang="ar-EG" sz="2000" dirty="0" smtClean="0"/>
              <a:t>تحليل التكاليف – المنفعة القومية والعائد الاجتماعى وتكلفة توفير فرص العمل</a:t>
            </a:r>
            <a:endParaRPr lang="en-US" sz="2000" dirty="0" smtClean="0"/>
          </a:p>
        </p:txBody>
      </p:sp>
    </p:spTree>
    <p:extLst>
      <p:ext uri="{BB962C8B-B14F-4D97-AF65-F5344CB8AC3E}">
        <p14:creationId xmlns:p14="http://schemas.microsoft.com/office/powerpoint/2010/main" val="2948726787"/>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p:nvPr/>
        </p:nvSpPr>
        <p:spPr>
          <a:xfrm>
            <a:off x="179512" y="690949"/>
            <a:ext cx="8742400"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76213" indent="-176213" algn="r" rtl="1">
              <a:buFont typeface="Arial" pitchFamily="34" charset="0"/>
              <a:buChar char="•"/>
            </a:pPr>
            <a:r>
              <a:rPr lang="ar-EG" sz="2000" dirty="0" smtClean="0"/>
              <a:t>تشتمل على كل ماسبق التوصل اليه من بيانات ونتائج دراسة الفرصة والجدوى التمهيدية </a:t>
            </a:r>
          </a:p>
          <a:p>
            <a:pPr marL="176213" indent="-176213" algn="r" rtl="1">
              <a:buFont typeface="Arial" pitchFamily="34" charset="0"/>
              <a:buChar char="•"/>
            </a:pPr>
            <a:r>
              <a:rPr lang="ar-EG" sz="2000" dirty="0" smtClean="0"/>
              <a:t>يضاف اليها مجموعة من الدراسات التفصيلية مثل: </a:t>
            </a:r>
            <a:endParaRPr lang="en-US" sz="2000" dirty="0"/>
          </a:p>
        </p:txBody>
      </p:sp>
      <p:sp>
        <p:nvSpPr>
          <p:cNvPr id="8" name="Rectangle 7"/>
          <p:cNvSpPr/>
          <p:nvPr/>
        </p:nvSpPr>
        <p:spPr>
          <a:xfrm>
            <a:off x="179512" y="116632"/>
            <a:ext cx="2808312"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lgn="l">
              <a:buFont typeface="+mj-lt"/>
              <a:buAutoNum type="alphaUcPeriod" startAt="4"/>
            </a:pPr>
            <a:r>
              <a:rPr lang="en-US" sz="2000" b="1" dirty="0" smtClean="0"/>
              <a:t>Feasibility Study</a:t>
            </a:r>
            <a:endParaRPr lang="en-US" sz="2000" dirty="0"/>
          </a:p>
        </p:txBody>
      </p:sp>
      <p:sp>
        <p:nvSpPr>
          <p:cNvPr id="9" name="Rectangle 8"/>
          <p:cNvSpPr/>
          <p:nvPr/>
        </p:nvSpPr>
        <p:spPr>
          <a:xfrm>
            <a:off x="3340290" y="116632"/>
            <a:ext cx="2246449" cy="400110"/>
          </a:xfrm>
          <a:prstGeom prst="rect">
            <a:avLst/>
          </a:prstGeom>
        </p:spPr>
        <p:txBody>
          <a:bodyPr wrap="none">
            <a:spAutoFit/>
          </a:bodyPr>
          <a:lstStyle/>
          <a:p>
            <a:pPr marL="176213" indent="-176213" algn="r" rtl="1">
              <a:buFont typeface="Arial" pitchFamily="34" charset="0"/>
              <a:buChar char="•"/>
            </a:pPr>
            <a:r>
              <a:rPr lang="ar-EG" sz="2000" b="1" dirty="0" smtClean="0"/>
              <a:t>دراسة الجدوى الشاملة</a:t>
            </a:r>
            <a:endParaRPr lang="en-US" sz="2000" dirty="0"/>
          </a:p>
        </p:txBody>
      </p:sp>
      <p:sp>
        <p:nvSpPr>
          <p:cNvPr id="2" name="Rectangle 1"/>
          <p:cNvSpPr/>
          <p:nvPr/>
        </p:nvSpPr>
        <p:spPr>
          <a:xfrm>
            <a:off x="222089" y="4271030"/>
            <a:ext cx="8742399" cy="646331"/>
          </a:xfrm>
          <a:prstGeom prst="rect">
            <a:avLst/>
          </a:prstGeom>
        </p:spPr>
        <p:txBody>
          <a:bodyPr wrap="square">
            <a:spAutoFit/>
          </a:bodyPr>
          <a:lstStyle/>
          <a:p>
            <a:pPr algn="r" rtl="1"/>
            <a:r>
              <a:rPr lang="ar-EG" b="1" dirty="0" smtClean="0"/>
              <a:t>هي </a:t>
            </a:r>
            <a:r>
              <a:rPr lang="ar-EG" b="1" dirty="0"/>
              <a:t>دراسة تحليلية من حيث العرض والطلب، ومواصفات المنتجات أو الخدمات، وخطط التسويق، والمنافسة، والتوزيع، والأسعار، وغيرها الكثير.</a:t>
            </a:r>
            <a:endParaRPr lang="en-US" dirty="0"/>
          </a:p>
        </p:txBody>
      </p:sp>
      <p:sp>
        <p:nvSpPr>
          <p:cNvPr id="3" name="Rectangle 2"/>
          <p:cNvSpPr/>
          <p:nvPr/>
        </p:nvSpPr>
        <p:spPr>
          <a:xfrm>
            <a:off x="4211960" y="1556792"/>
            <a:ext cx="4728141"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lgn="r" rtl="1">
              <a:buFont typeface="+mj-lt"/>
              <a:buAutoNum type="arabicPeriod"/>
            </a:pPr>
            <a:r>
              <a:rPr lang="ar-EG" b="1" dirty="0"/>
              <a:t>دراسة الجدوى الهندسية والفنية (</a:t>
            </a:r>
            <a:r>
              <a:rPr lang="en-US" b="1" dirty="0"/>
              <a:t>Technical Study</a:t>
            </a:r>
            <a:r>
              <a:rPr lang="ar-EG" b="1" dirty="0"/>
              <a:t>)</a:t>
            </a:r>
            <a:endParaRPr lang="en-US" b="1" dirty="0"/>
          </a:p>
        </p:txBody>
      </p:sp>
      <p:sp>
        <p:nvSpPr>
          <p:cNvPr id="4" name="Rectangle 3"/>
          <p:cNvSpPr/>
          <p:nvPr/>
        </p:nvSpPr>
        <p:spPr>
          <a:xfrm>
            <a:off x="4211960" y="3789040"/>
            <a:ext cx="4728141"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lgn="r" rtl="1">
              <a:buFont typeface="+mj-lt"/>
              <a:buAutoNum type="arabicPeriod" startAt="2"/>
            </a:pPr>
            <a:r>
              <a:rPr lang="ar-EG" b="1" dirty="0"/>
              <a:t>دراسة الجدوى التسويقية   (</a:t>
            </a:r>
            <a:r>
              <a:rPr lang="en-US" b="1" dirty="0"/>
              <a:t>Market Study</a:t>
            </a:r>
            <a:r>
              <a:rPr lang="ar-EG" b="1" dirty="0"/>
              <a:t>)</a:t>
            </a:r>
            <a:endParaRPr lang="en-US" b="1" dirty="0"/>
          </a:p>
        </p:txBody>
      </p:sp>
      <p:sp>
        <p:nvSpPr>
          <p:cNvPr id="5" name="Rectangle 4"/>
          <p:cNvSpPr/>
          <p:nvPr/>
        </p:nvSpPr>
        <p:spPr>
          <a:xfrm>
            <a:off x="4211960" y="4991110"/>
            <a:ext cx="4686748"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lgn="r" rtl="1">
              <a:buFont typeface="+mj-lt"/>
              <a:buAutoNum type="arabicPeriod" startAt="3"/>
            </a:pPr>
            <a:r>
              <a:rPr lang="ar-EG" b="1" dirty="0"/>
              <a:t>دراسة تمويلية (</a:t>
            </a:r>
            <a:r>
              <a:rPr lang="en-US" b="1" dirty="0"/>
              <a:t>Investment Study</a:t>
            </a:r>
            <a:r>
              <a:rPr lang="ar-EG" b="1" dirty="0"/>
              <a:t>)</a:t>
            </a:r>
            <a:endParaRPr lang="en-US" b="1" dirty="0"/>
          </a:p>
        </p:txBody>
      </p:sp>
      <p:sp>
        <p:nvSpPr>
          <p:cNvPr id="6" name="Rectangle 5"/>
          <p:cNvSpPr/>
          <p:nvPr/>
        </p:nvSpPr>
        <p:spPr>
          <a:xfrm>
            <a:off x="292940" y="5361278"/>
            <a:ext cx="8676619" cy="1477328"/>
          </a:xfrm>
          <a:prstGeom prst="rect">
            <a:avLst/>
          </a:prstGeom>
        </p:spPr>
        <p:txBody>
          <a:bodyPr wrap="square">
            <a:spAutoFit/>
          </a:bodyPr>
          <a:lstStyle/>
          <a:p>
            <a:pPr algn="r" rtl="1"/>
            <a:r>
              <a:rPr lang="ar-EG" b="1" dirty="0"/>
              <a:t>وقد يمول المشروع بإحدى الطرق الآتية:</a:t>
            </a:r>
            <a:endParaRPr lang="en-US" dirty="0"/>
          </a:p>
          <a:p>
            <a:pPr marL="742950" lvl="1" indent="-285750" algn="r" rtl="1">
              <a:buFont typeface="Wingdings" pitchFamily="2" charset="2"/>
              <a:buChar char="ü"/>
            </a:pPr>
            <a:r>
              <a:rPr lang="ar-EG" b="1" dirty="0" smtClean="0"/>
              <a:t> رأس </a:t>
            </a:r>
            <a:r>
              <a:rPr lang="ar-EG" b="1" dirty="0"/>
              <a:t>المال المملوك سواء بشكل مباشر أو غير </a:t>
            </a:r>
            <a:r>
              <a:rPr lang="ar-EG" b="1" dirty="0" smtClean="0"/>
              <a:t>مباشر</a:t>
            </a:r>
          </a:p>
          <a:p>
            <a:pPr marL="742950" lvl="1" indent="-285750" algn="r" rtl="1">
              <a:buFont typeface="Wingdings" pitchFamily="2" charset="2"/>
              <a:buChar char="ü"/>
            </a:pPr>
            <a:r>
              <a:rPr lang="ar-EG" b="1" dirty="0" smtClean="0"/>
              <a:t>الاقتراض </a:t>
            </a:r>
            <a:r>
              <a:rPr lang="ar-EG" b="1" dirty="0"/>
              <a:t>المصرفي وهو القروض من البنوك وجهات التمويل </a:t>
            </a:r>
            <a:endParaRPr lang="ar-EG" b="1" dirty="0" smtClean="0"/>
          </a:p>
          <a:p>
            <a:pPr marL="742950" lvl="1" indent="-285750" algn="r" rtl="1">
              <a:buFont typeface="Wingdings" pitchFamily="2" charset="2"/>
              <a:buChar char="ü"/>
            </a:pPr>
            <a:r>
              <a:rPr lang="ar-EG" b="1" dirty="0" smtClean="0"/>
              <a:t>اصدار </a:t>
            </a:r>
            <a:r>
              <a:rPr lang="ar-EG" b="1" dirty="0"/>
              <a:t>سندات للاكتتاب وطرحه علي </a:t>
            </a:r>
            <a:r>
              <a:rPr lang="ar-EG" b="1" dirty="0" smtClean="0"/>
              <a:t>الجمهور</a:t>
            </a:r>
          </a:p>
          <a:p>
            <a:pPr marL="742950" lvl="1" indent="-285750" algn="r" rtl="1">
              <a:buFont typeface="Wingdings" pitchFamily="2" charset="2"/>
              <a:buChar char="ü"/>
            </a:pPr>
            <a:r>
              <a:rPr lang="ar-EG" b="1" dirty="0" smtClean="0"/>
              <a:t>تسهيلات </a:t>
            </a:r>
            <a:r>
              <a:rPr lang="ar-EG" b="1" dirty="0"/>
              <a:t>الموردين لشراء المكونات والمعدات والخامات والمستلزمات</a:t>
            </a:r>
            <a:endParaRPr lang="en-US" dirty="0"/>
          </a:p>
        </p:txBody>
      </p:sp>
      <p:sp>
        <p:nvSpPr>
          <p:cNvPr id="7" name="Rectangle 6"/>
          <p:cNvSpPr/>
          <p:nvPr/>
        </p:nvSpPr>
        <p:spPr>
          <a:xfrm>
            <a:off x="179512" y="2034714"/>
            <a:ext cx="8742400" cy="1754326"/>
          </a:xfrm>
          <a:prstGeom prst="rect">
            <a:avLst/>
          </a:prstGeom>
        </p:spPr>
        <p:txBody>
          <a:bodyPr wrap="square">
            <a:spAutoFit/>
          </a:bodyPr>
          <a:lstStyle/>
          <a:p>
            <a:pPr algn="r" rtl="1"/>
            <a:r>
              <a:rPr lang="ar-EG" b="1" dirty="0"/>
              <a:t>تشمل عدة جوانب أساسية أهمها </a:t>
            </a:r>
            <a:r>
              <a:rPr lang="ar-EG" b="1" dirty="0" smtClean="0"/>
              <a:t>:</a:t>
            </a:r>
          </a:p>
          <a:p>
            <a:pPr marL="742950" lvl="1" indent="-285750" algn="r" rtl="1">
              <a:buFont typeface="Wingdings" pitchFamily="2" charset="2"/>
              <a:buChar char="ü"/>
            </a:pPr>
            <a:r>
              <a:rPr lang="ar-EG" b="1" dirty="0" smtClean="0"/>
              <a:t>التوصيف </a:t>
            </a:r>
            <a:r>
              <a:rPr lang="ar-EG" b="1" dirty="0"/>
              <a:t>الفني للسلعة أو  الخدمة المزمع إنتاجها </a:t>
            </a:r>
            <a:endParaRPr lang="ar-EG" b="1" dirty="0" smtClean="0"/>
          </a:p>
          <a:p>
            <a:pPr marL="742950" lvl="1" indent="-285750" algn="r" rtl="1">
              <a:buFont typeface="Wingdings" pitchFamily="2" charset="2"/>
              <a:buChar char="ü"/>
            </a:pPr>
            <a:r>
              <a:rPr lang="ar-EG" b="1" dirty="0" smtClean="0"/>
              <a:t>دراسة </a:t>
            </a:r>
            <a:r>
              <a:rPr lang="ar-EG" b="1" dirty="0"/>
              <a:t>الموقع من كل </a:t>
            </a:r>
            <a:r>
              <a:rPr lang="ar-EG" b="1" dirty="0" smtClean="0"/>
              <a:t>جوانبه</a:t>
            </a:r>
          </a:p>
          <a:p>
            <a:pPr marL="742950" lvl="1" indent="-285750" algn="r" rtl="1">
              <a:buFont typeface="Wingdings" pitchFamily="2" charset="2"/>
              <a:buChar char="ü"/>
            </a:pPr>
            <a:r>
              <a:rPr lang="ar-EG" b="1" dirty="0" smtClean="0"/>
              <a:t>التوصيف </a:t>
            </a:r>
            <a:r>
              <a:rPr lang="ar-EG" b="1" dirty="0"/>
              <a:t>الفني لأسلوب الإنتاج وتحديد عناصر الإنتاج اللازمة. </a:t>
            </a:r>
            <a:endParaRPr lang="ar-EG" b="1" dirty="0" smtClean="0"/>
          </a:p>
          <a:p>
            <a:pPr marL="742950" lvl="1" indent="-285750" algn="r" rtl="1">
              <a:buFont typeface="Wingdings" pitchFamily="2" charset="2"/>
              <a:buChar char="ü"/>
            </a:pPr>
            <a:r>
              <a:rPr lang="ar-EG" b="1" dirty="0" smtClean="0"/>
              <a:t>تحديد </a:t>
            </a:r>
            <a:r>
              <a:rPr lang="ar-EG" b="1" dirty="0"/>
              <a:t>الاحتياجات المختلفة من </a:t>
            </a:r>
            <a:r>
              <a:rPr lang="ar-EG" b="1" dirty="0" smtClean="0"/>
              <a:t>المعدات </a:t>
            </a:r>
            <a:r>
              <a:rPr lang="ar-EG" b="1" dirty="0"/>
              <a:t>والخامات والعمالة الفنية المتخصصة، والتكنولوجية </a:t>
            </a:r>
            <a:r>
              <a:rPr lang="ar-EG" b="1" dirty="0" smtClean="0"/>
              <a:t>المناسبة،</a:t>
            </a:r>
          </a:p>
          <a:p>
            <a:pPr marL="742950" lvl="1" indent="-285750" algn="r" rtl="1">
              <a:buFont typeface="Wingdings" pitchFamily="2" charset="2"/>
              <a:buChar char="ü"/>
            </a:pPr>
            <a:r>
              <a:rPr lang="ar-EG" b="1" dirty="0" smtClean="0"/>
              <a:t>تسلسل </a:t>
            </a:r>
            <a:r>
              <a:rPr lang="ar-EG" b="1" dirty="0"/>
              <a:t>العمليات </a:t>
            </a:r>
            <a:r>
              <a:rPr lang="ar-EG" b="1" dirty="0" smtClean="0"/>
              <a:t>الإنتاجية                                  (((( وغيرها))))</a:t>
            </a:r>
            <a:endParaRPr lang="en-US" dirty="0"/>
          </a:p>
        </p:txBody>
      </p:sp>
    </p:spTree>
    <p:extLst>
      <p:ext uri="{BB962C8B-B14F-4D97-AF65-F5344CB8AC3E}">
        <p14:creationId xmlns:p14="http://schemas.microsoft.com/office/powerpoint/2010/main" val="383504200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39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396"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397"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399" name="Rectangle 7"/>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400" name="Rectangle 8"/>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401" name="Rectangle 9"/>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402"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403"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404" name="Rectangle 12"/>
          <p:cNvSpPr>
            <a:spLocks noChangeArrowheads="1"/>
          </p:cNvSpPr>
          <p:nvPr/>
        </p:nvSpPr>
        <p:spPr bwMode="auto">
          <a:xfrm>
            <a:off x="685800" y="6324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405" name="Rectangle 13"/>
          <p:cNvSpPr>
            <a:spLocks noChangeArrowheads="1"/>
          </p:cNvSpPr>
          <p:nvPr/>
        </p:nvSpPr>
        <p:spPr bwMode="auto">
          <a:xfrm>
            <a:off x="3124200" y="63246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9406" name="Rectangle 14"/>
          <p:cNvSpPr>
            <a:spLocks noGrp="1" noChangeArrowheads="1"/>
          </p:cNvSpPr>
          <p:nvPr>
            <p:ph type="title"/>
          </p:nvPr>
        </p:nvSpPr>
        <p:spPr bwMode="auto">
          <a:xfrm>
            <a:off x="662382" y="188640"/>
            <a:ext cx="7700392" cy="732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normAutofit/>
          </a:bodyPr>
          <a:lstStyle/>
          <a:p>
            <a:pPr>
              <a:defRPr/>
            </a:pPr>
            <a:r>
              <a:rPr lang="ar-QA" sz="2800" dirty="0">
                <a:latin typeface="Gungsuh" pitchFamily="18" charset="-127"/>
                <a:ea typeface="Gungsuh" pitchFamily="18" charset="-127"/>
                <a:cs typeface="+mj-cs"/>
              </a:rPr>
              <a:t>ما هى المزايا التي تحققها إدارة المشروع؟</a:t>
            </a:r>
          </a:p>
        </p:txBody>
      </p:sp>
      <p:sp>
        <p:nvSpPr>
          <p:cNvPr id="2" name="Rectangle 1"/>
          <p:cNvSpPr/>
          <p:nvPr/>
        </p:nvSpPr>
        <p:spPr>
          <a:xfrm>
            <a:off x="717492" y="1772816"/>
            <a:ext cx="8064896" cy="3970318"/>
          </a:xfrm>
          <a:prstGeom prst="rect">
            <a:avLst/>
          </a:prstGeom>
        </p:spPr>
        <p:txBody>
          <a:bodyPr wrap="square">
            <a:spAutoFit/>
          </a:bodyPr>
          <a:lstStyle/>
          <a:p>
            <a:pPr marL="285750" indent="-285750">
              <a:buFont typeface="Arial" pitchFamily="34" charset="0"/>
              <a:buChar char="•"/>
            </a:pPr>
            <a:r>
              <a:rPr lang="en-US" sz="2800" b="1" dirty="0" smtClean="0"/>
              <a:t>Efficient management of human, technological, and financial resources</a:t>
            </a:r>
          </a:p>
          <a:p>
            <a:pPr marL="285750" indent="-285750">
              <a:buFont typeface="Arial" pitchFamily="34" charset="0"/>
              <a:buChar char="•"/>
            </a:pPr>
            <a:r>
              <a:rPr lang="en-US" sz="2800" b="1" dirty="0" smtClean="0"/>
              <a:t>Increase  success probability.</a:t>
            </a:r>
          </a:p>
          <a:p>
            <a:pPr marL="285750" indent="-285750">
              <a:buFont typeface="Arial" pitchFamily="34" charset="0"/>
              <a:buChar char="•"/>
            </a:pPr>
            <a:r>
              <a:rPr lang="en-US" sz="2800" b="1" dirty="0" smtClean="0"/>
              <a:t>More control on spending, and increase investment profit</a:t>
            </a:r>
          </a:p>
          <a:p>
            <a:pPr marL="285750" indent="-285750">
              <a:buFont typeface="Arial" pitchFamily="34" charset="0"/>
              <a:buChar char="•"/>
            </a:pPr>
            <a:r>
              <a:rPr lang="en-US" sz="2800" b="1" dirty="0" smtClean="0"/>
              <a:t>Improve project monitoring </a:t>
            </a:r>
          </a:p>
          <a:p>
            <a:pPr marL="285750" indent="-285750">
              <a:buFont typeface="Arial" pitchFamily="34" charset="0"/>
              <a:buChar char="•"/>
            </a:pPr>
            <a:r>
              <a:rPr lang="en-US" sz="2800" b="1" dirty="0" smtClean="0"/>
              <a:t>Reduce risk probability and reduce its effect</a:t>
            </a:r>
          </a:p>
          <a:p>
            <a:pPr marL="285750" indent="-285750">
              <a:buFont typeface="Arial" pitchFamily="34" charset="0"/>
              <a:buChar char="•"/>
            </a:pPr>
            <a:r>
              <a:rPr lang="en-US" sz="2800" b="1" dirty="0" smtClean="0"/>
              <a:t>Improve decision making quality</a:t>
            </a:r>
          </a:p>
          <a:p>
            <a:pPr marL="285750" indent="-285750">
              <a:buFont typeface="Arial" pitchFamily="34" charset="0"/>
              <a:buChar char="•"/>
            </a:pPr>
            <a:r>
              <a:rPr lang="en-US" sz="2800" b="1" dirty="0" smtClean="0"/>
              <a:t>Coordination between stakeholders</a:t>
            </a:r>
            <a:endParaRPr lang="en-US" sz="2800" dirty="0"/>
          </a:p>
        </p:txBody>
      </p:sp>
    </p:spTree>
    <p:extLst>
      <p:ext uri="{BB962C8B-B14F-4D97-AF65-F5344CB8AC3E}">
        <p14:creationId xmlns:p14="http://schemas.microsoft.com/office/powerpoint/2010/main" val="7742553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p:nvPr/>
        </p:nvSpPr>
        <p:spPr>
          <a:xfrm>
            <a:off x="179512" y="632882"/>
            <a:ext cx="8742400"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76213" indent="-176213" algn="r" rtl="1">
              <a:buFont typeface="Arial" pitchFamily="34" charset="0"/>
              <a:buChar char="•"/>
            </a:pPr>
            <a:r>
              <a:rPr lang="ar-EG" sz="2000" dirty="0" smtClean="0"/>
              <a:t>تشتمل على كل ماسبق التوصل اليه من بيانات ونتائج دراسة الفرصة والجدوى التمهيدية </a:t>
            </a:r>
          </a:p>
          <a:p>
            <a:pPr marL="176213" indent="-176213" algn="r" rtl="1">
              <a:buFont typeface="Arial" pitchFamily="34" charset="0"/>
              <a:buChar char="•"/>
            </a:pPr>
            <a:r>
              <a:rPr lang="ar-EG" sz="2000" dirty="0" smtClean="0"/>
              <a:t>يضاف اليها مجموعة من الدراسات التفصيلية مثل: </a:t>
            </a:r>
            <a:endParaRPr lang="en-US" sz="2000" dirty="0"/>
          </a:p>
        </p:txBody>
      </p:sp>
      <p:sp>
        <p:nvSpPr>
          <p:cNvPr id="8" name="Rectangle 7"/>
          <p:cNvSpPr/>
          <p:nvPr/>
        </p:nvSpPr>
        <p:spPr>
          <a:xfrm>
            <a:off x="179512" y="116632"/>
            <a:ext cx="2808312" cy="40011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marL="457200" indent="-457200" algn="l">
              <a:buFont typeface="+mj-lt"/>
              <a:buAutoNum type="alphaUcPeriod" startAt="4"/>
            </a:pPr>
            <a:r>
              <a:rPr lang="en-US" sz="2000" b="1" dirty="0" smtClean="0"/>
              <a:t>Feasibility Study</a:t>
            </a:r>
            <a:endParaRPr lang="en-US" sz="2000" dirty="0"/>
          </a:p>
        </p:txBody>
      </p:sp>
      <p:sp>
        <p:nvSpPr>
          <p:cNvPr id="9" name="Rectangle 8"/>
          <p:cNvSpPr/>
          <p:nvPr/>
        </p:nvSpPr>
        <p:spPr>
          <a:xfrm>
            <a:off x="3340290" y="116632"/>
            <a:ext cx="2246449" cy="400110"/>
          </a:xfrm>
          <a:prstGeom prst="rect">
            <a:avLst/>
          </a:prstGeom>
        </p:spPr>
        <p:txBody>
          <a:bodyPr wrap="none">
            <a:spAutoFit/>
          </a:bodyPr>
          <a:lstStyle/>
          <a:p>
            <a:pPr marL="176213" indent="-176213" algn="r" rtl="1">
              <a:buFont typeface="Arial" pitchFamily="34" charset="0"/>
              <a:buChar char="•"/>
            </a:pPr>
            <a:r>
              <a:rPr lang="ar-EG" sz="2000" b="1" dirty="0" smtClean="0"/>
              <a:t>دراسة الجدوى الشاملة</a:t>
            </a:r>
            <a:endParaRPr lang="en-US" sz="2000" dirty="0"/>
          </a:p>
        </p:txBody>
      </p:sp>
      <p:sp>
        <p:nvSpPr>
          <p:cNvPr id="15" name="Rectangle 14"/>
          <p:cNvSpPr/>
          <p:nvPr/>
        </p:nvSpPr>
        <p:spPr>
          <a:xfrm>
            <a:off x="2544641" y="3028890"/>
            <a:ext cx="6444208" cy="40011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lgn="r" rtl="1">
              <a:buFont typeface="+mj-lt"/>
              <a:buAutoNum type="arabicPeriod" startAt="5"/>
            </a:pPr>
            <a:r>
              <a:rPr lang="ar-EG" sz="2000" b="1" dirty="0" smtClean="0"/>
              <a:t>دراسة </a:t>
            </a:r>
            <a:r>
              <a:rPr lang="ar-EG" sz="2000" b="1" dirty="0"/>
              <a:t>التنظيم الإداري </a:t>
            </a:r>
            <a:r>
              <a:rPr lang="ar-EG" sz="2000" b="1" dirty="0" smtClean="0"/>
              <a:t>للمشروع (</a:t>
            </a:r>
            <a:r>
              <a:rPr lang="en-US" sz="2000" b="1" dirty="0"/>
              <a:t>Managerial Organization </a:t>
            </a:r>
            <a:r>
              <a:rPr lang="ar-EG" sz="2000" b="1" dirty="0" smtClean="0"/>
              <a:t>)</a:t>
            </a:r>
            <a:endParaRPr lang="en-US" sz="2000" b="1" dirty="0" smtClean="0"/>
          </a:p>
        </p:txBody>
      </p:sp>
      <p:sp>
        <p:nvSpPr>
          <p:cNvPr id="2" name="Rectangle 1"/>
          <p:cNvSpPr/>
          <p:nvPr/>
        </p:nvSpPr>
        <p:spPr>
          <a:xfrm>
            <a:off x="222089" y="4953942"/>
            <a:ext cx="8742399" cy="1754326"/>
          </a:xfrm>
          <a:prstGeom prst="rect">
            <a:avLst/>
          </a:prstGeom>
        </p:spPr>
        <p:txBody>
          <a:bodyPr wrap="square">
            <a:spAutoFit/>
          </a:bodyPr>
          <a:lstStyle/>
          <a:p>
            <a:pPr algn="r" rtl="1"/>
            <a:r>
              <a:rPr lang="ar-EG" b="1" dirty="0" smtClean="0"/>
              <a:t>تتلخص </a:t>
            </a:r>
            <a:r>
              <a:rPr lang="ar-EG" b="1" dirty="0"/>
              <a:t>الدراسة البيئية في أهمية استيفاء المشروع للمناخ الاستثماري للبيئة </a:t>
            </a:r>
            <a:r>
              <a:rPr lang="ar-EG" b="1" dirty="0" smtClean="0"/>
              <a:t>المحيطة  </a:t>
            </a:r>
            <a:r>
              <a:rPr lang="en-US" b="1" dirty="0" smtClean="0"/>
              <a:t>     </a:t>
            </a:r>
            <a:r>
              <a:rPr lang="en-US" b="1" dirty="0"/>
              <a:t>Investment Climate   </a:t>
            </a:r>
            <a:r>
              <a:rPr lang="ar-SA" b="1" dirty="0"/>
              <a:t>مثل ا</a:t>
            </a:r>
            <a:r>
              <a:rPr lang="ar-EG" b="1" dirty="0"/>
              <a:t>لشروط القانونية والاجتماعية والسياسية </a:t>
            </a:r>
            <a:r>
              <a:rPr lang="ar-EG" b="1" dirty="0" smtClean="0"/>
              <a:t>المحيطة</a:t>
            </a:r>
            <a:r>
              <a:rPr lang="ar-EG" b="1" dirty="0"/>
              <a:t> </a:t>
            </a:r>
            <a:r>
              <a:rPr lang="ar-EG" b="1" dirty="0" smtClean="0"/>
              <a:t>من حيث:</a:t>
            </a:r>
          </a:p>
          <a:p>
            <a:pPr marL="800100" lvl="1" indent="-342900" algn="r" rtl="1">
              <a:buFont typeface="Wingdings" pitchFamily="2" charset="2"/>
              <a:buChar char="ü"/>
            </a:pPr>
            <a:r>
              <a:rPr lang="ar-EG" b="1" dirty="0" smtClean="0"/>
              <a:t> الاشتراطات البيئية والصحية</a:t>
            </a:r>
          </a:p>
          <a:p>
            <a:pPr marL="800100" lvl="1" indent="-342900" algn="r" rtl="1">
              <a:buFont typeface="Wingdings" pitchFamily="2" charset="2"/>
              <a:buChar char="ü"/>
            </a:pPr>
            <a:r>
              <a:rPr lang="ar-EG" b="1" dirty="0" smtClean="0"/>
              <a:t>العرض </a:t>
            </a:r>
            <a:r>
              <a:rPr lang="ar-EG" b="1" dirty="0"/>
              <a:t>والطلب، ومواصفات المنتجات أو الخدمات</a:t>
            </a:r>
            <a:r>
              <a:rPr lang="ar-EG" b="1" dirty="0" smtClean="0"/>
              <a:t>،</a:t>
            </a:r>
          </a:p>
          <a:p>
            <a:pPr marL="800100" lvl="1" indent="-342900" algn="r" rtl="1">
              <a:buFont typeface="Wingdings" pitchFamily="2" charset="2"/>
              <a:buChar char="ü"/>
            </a:pPr>
            <a:r>
              <a:rPr lang="ar-EG" b="1" dirty="0" smtClean="0"/>
              <a:t> </a:t>
            </a:r>
            <a:r>
              <a:rPr lang="ar-EG" b="1" dirty="0"/>
              <a:t>وخطط التسويق، والمنافسة، والتوزيع، والأسعار، </a:t>
            </a:r>
          </a:p>
          <a:p>
            <a:pPr marL="800100" lvl="1" indent="-342900" algn="r" rtl="1">
              <a:buFont typeface="Wingdings" pitchFamily="2" charset="2"/>
              <a:buChar char="ü"/>
            </a:pPr>
            <a:r>
              <a:rPr lang="ar-EG" b="1" dirty="0" smtClean="0"/>
              <a:t>هل القوانين الموجودة توفر حماية للمشروع ام تمثل تهديد</a:t>
            </a:r>
            <a:endParaRPr lang="en-US" dirty="0"/>
          </a:p>
        </p:txBody>
      </p:sp>
      <p:sp>
        <p:nvSpPr>
          <p:cNvPr id="3" name="Rectangle 2"/>
          <p:cNvSpPr/>
          <p:nvPr/>
        </p:nvSpPr>
        <p:spPr>
          <a:xfrm>
            <a:off x="2544641" y="1412776"/>
            <a:ext cx="639546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lgn="r" rtl="1">
              <a:buFont typeface="+mj-lt"/>
              <a:buAutoNum type="arabicPeriod" startAt="4"/>
            </a:pPr>
            <a:r>
              <a:rPr lang="ar-EG" b="1" dirty="0"/>
              <a:t>التحليل المالى والاقتصادى (</a:t>
            </a:r>
            <a:r>
              <a:rPr lang="en-US" b="1" dirty="0"/>
              <a:t>Financial &amp; Economical Analysis</a:t>
            </a:r>
            <a:r>
              <a:rPr lang="ar-EG" b="1" dirty="0"/>
              <a:t>)</a:t>
            </a:r>
            <a:endParaRPr lang="en-US" b="1" dirty="0"/>
          </a:p>
        </p:txBody>
      </p:sp>
      <p:sp>
        <p:nvSpPr>
          <p:cNvPr id="4" name="Rectangle 3"/>
          <p:cNvSpPr/>
          <p:nvPr/>
        </p:nvSpPr>
        <p:spPr>
          <a:xfrm>
            <a:off x="2544641" y="4427820"/>
            <a:ext cx="639546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lgn="r" rtl="1">
              <a:buFont typeface="+mj-lt"/>
              <a:buAutoNum type="arabicPeriod" startAt="6"/>
            </a:pPr>
            <a:r>
              <a:rPr lang="ar-EG" b="1" dirty="0"/>
              <a:t>دراسة الجدوى البيئية (</a:t>
            </a:r>
            <a:r>
              <a:rPr lang="en-US" b="1" dirty="0"/>
              <a:t>Environmental Study</a:t>
            </a:r>
            <a:r>
              <a:rPr lang="ar-EG" b="1" dirty="0"/>
              <a:t>)</a:t>
            </a:r>
          </a:p>
        </p:txBody>
      </p:sp>
      <p:sp>
        <p:nvSpPr>
          <p:cNvPr id="6" name="Rectangle 5"/>
          <p:cNvSpPr/>
          <p:nvPr/>
        </p:nvSpPr>
        <p:spPr>
          <a:xfrm>
            <a:off x="359877" y="3501008"/>
            <a:ext cx="8676619" cy="923330"/>
          </a:xfrm>
          <a:prstGeom prst="rect">
            <a:avLst/>
          </a:prstGeom>
        </p:spPr>
        <p:txBody>
          <a:bodyPr wrap="square">
            <a:spAutoFit/>
          </a:bodyPr>
          <a:lstStyle/>
          <a:p>
            <a:pPr marL="742950" lvl="1" indent="-285750" algn="r" rtl="1">
              <a:buFont typeface="Wingdings" pitchFamily="2" charset="2"/>
              <a:buChar char="ü"/>
            </a:pPr>
            <a:r>
              <a:rPr lang="ar-EG" b="1" dirty="0" smtClean="0"/>
              <a:t>دراسة </a:t>
            </a:r>
            <a:r>
              <a:rPr lang="ar-EG" b="1" dirty="0"/>
              <a:t>الهيكل التنظيمي </a:t>
            </a:r>
            <a:r>
              <a:rPr lang="ar-EG" b="1" dirty="0" smtClean="0"/>
              <a:t>للمشروع</a:t>
            </a:r>
          </a:p>
          <a:p>
            <a:pPr marL="742950" lvl="1" indent="-285750" algn="r" rtl="1">
              <a:buFont typeface="Wingdings" pitchFamily="2" charset="2"/>
              <a:buChar char="ü"/>
            </a:pPr>
            <a:r>
              <a:rPr lang="ar-EG" b="1" dirty="0" smtClean="0"/>
              <a:t>تحديد </a:t>
            </a:r>
            <a:r>
              <a:rPr lang="ar-EG" b="1" dirty="0"/>
              <a:t>المسؤوليات </a:t>
            </a:r>
            <a:endParaRPr lang="ar-EG" b="1" dirty="0" smtClean="0"/>
          </a:p>
          <a:p>
            <a:pPr marL="742950" lvl="1" indent="-285750" algn="r" rtl="1">
              <a:buFont typeface="Wingdings" pitchFamily="2" charset="2"/>
              <a:buChar char="ü"/>
            </a:pPr>
            <a:r>
              <a:rPr lang="ar-EG" b="1" dirty="0" smtClean="0"/>
              <a:t>كيفية </a:t>
            </a:r>
            <a:r>
              <a:rPr lang="ar-EG" b="1" dirty="0"/>
              <a:t>تنفيذ المشروع وفقا لبرنامج زمني يعتمد علي ظروف التمويل ومراحل المشروع المختلفة.</a:t>
            </a:r>
            <a:endParaRPr lang="en-US" dirty="0"/>
          </a:p>
        </p:txBody>
      </p:sp>
      <p:sp>
        <p:nvSpPr>
          <p:cNvPr id="7" name="Rectangle 6"/>
          <p:cNvSpPr/>
          <p:nvPr/>
        </p:nvSpPr>
        <p:spPr>
          <a:xfrm>
            <a:off x="2477704" y="1844824"/>
            <a:ext cx="6444208" cy="1200329"/>
          </a:xfrm>
          <a:prstGeom prst="rect">
            <a:avLst/>
          </a:prstGeom>
        </p:spPr>
        <p:txBody>
          <a:bodyPr wrap="square">
            <a:spAutoFit/>
          </a:bodyPr>
          <a:lstStyle/>
          <a:p>
            <a:pPr algn="r" rtl="1"/>
            <a:r>
              <a:rPr lang="ar-EG" b="1" dirty="0" smtClean="0"/>
              <a:t>يتم دراسة </a:t>
            </a:r>
            <a:r>
              <a:rPr lang="ar-EG" b="1" dirty="0"/>
              <a:t>الوضع الاقتصادي والمالي من </a:t>
            </a:r>
            <a:r>
              <a:rPr lang="ar-EG" b="1" dirty="0" smtClean="0"/>
              <a:t>حيث:</a:t>
            </a:r>
          </a:p>
          <a:p>
            <a:pPr marL="742950" lvl="1" indent="-285750" algn="r" rtl="1">
              <a:buFont typeface="Wingdings" pitchFamily="2" charset="2"/>
              <a:buChar char="ü"/>
            </a:pPr>
            <a:r>
              <a:rPr lang="ar-EG" b="1" dirty="0" smtClean="0"/>
              <a:t> </a:t>
            </a:r>
            <a:r>
              <a:rPr lang="ar-EG" b="1" dirty="0"/>
              <a:t>ظروف </a:t>
            </a:r>
            <a:r>
              <a:rPr lang="ar-EG" b="1" dirty="0" smtClean="0"/>
              <a:t>التمويل</a:t>
            </a:r>
          </a:p>
          <a:p>
            <a:pPr marL="742950" lvl="1" indent="-285750" algn="r" rtl="1">
              <a:buFont typeface="Wingdings" pitchFamily="2" charset="2"/>
              <a:buChar char="ü"/>
            </a:pPr>
            <a:r>
              <a:rPr lang="ar-EG" b="1" dirty="0" smtClean="0"/>
              <a:t>التكاليف</a:t>
            </a:r>
            <a:r>
              <a:rPr lang="ar-EG" b="1" dirty="0"/>
              <a:t>، الإيرادات ، </a:t>
            </a:r>
            <a:r>
              <a:rPr lang="ar-EG" b="1" dirty="0" smtClean="0"/>
              <a:t>والأرباح،</a:t>
            </a:r>
          </a:p>
          <a:p>
            <a:pPr marL="742950" lvl="1" indent="-285750" algn="r" rtl="1">
              <a:buFont typeface="Wingdings" pitchFamily="2" charset="2"/>
              <a:buChar char="ü"/>
            </a:pPr>
            <a:r>
              <a:rPr lang="ar-EG" b="1" dirty="0" smtClean="0"/>
              <a:t>وفترة </a:t>
            </a:r>
            <a:r>
              <a:rPr lang="ar-EG" b="1" dirty="0"/>
              <a:t>استرداد رأس المال وغيرها.</a:t>
            </a:r>
            <a:endParaRPr lang="en-US" dirty="0"/>
          </a:p>
        </p:txBody>
      </p:sp>
    </p:spTree>
    <p:extLst>
      <p:ext uri="{BB962C8B-B14F-4D97-AF65-F5344CB8AC3E}">
        <p14:creationId xmlns:p14="http://schemas.microsoft.com/office/powerpoint/2010/main" val="2151687237"/>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ubtitle 2"/>
          <p:cNvSpPr>
            <a:spLocks noGrp="1"/>
          </p:cNvSpPr>
          <p:nvPr>
            <p:ph type="subTitle" idx="1"/>
          </p:nvPr>
        </p:nvSpPr>
        <p:spPr/>
        <p:txBody>
          <a:bodyPr/>
          <a:lstStyle/>
          <a:p>
            <a:r>
              <a:rPr lang="en-US" sz="4400" b="1" dirty="0" smtClean="0">
                <a:solidFill>
                  <a:srgbClr val="C00000"/>
                </a:solidFill>
              </a:rPr>
              <a:t>Thank you for Listening</a:t>
            </a:r>
            <a:endParaRPr lang="ar-EG" sz="4400" b="1" dirty="0" smtClean="0">
              <a:solidFill>
                <a:srgbClr val="C00000"/>
              </a:solidFill>
            </a:endParaRPr>
          </a:p>
        </p:txBody>
      </p:sp>
    </p:spTree>
    <p:extLst>
      <p:ext uri="{BB962C8B-B14F-4D97-AF65-F5344CB8AC3E}">
        <p14:creationId xmlns:p14="http://schemas.microsoft.com/office/powerpoint/2010/main" val="1043017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Bef>
                <a:spcPts val="0"/>
              </a:spcBef>
              <a:spcAft>
                <a:spcPts val="0"/>
              </a:spcAft>
              <a:defRPr/>
            </a:pPr>
            <a:r>
              <a:rPr lang="en-US" dirty="0"/>
              <a:t>Project Manager’s Responsibilities</a:t>
            </a:r>
            <a:endParaRPr lang="ar-QA" dirty="0"/>
          </a:p>
        </p:txBody>
      </p:sp>
      <p:sp>
        <p:nvSpPr>
          <p:cNvPr id="11" name="TextBox 10"/>
          <p:cNvSpPr txBox="1"/>
          <p:nvPr/>
        </p:nvSpPr>
        <p:spPr>
          <a:xfrm>
            <a:off x="2271252" y="1988840"/>
            <a:ext cx="5757132" cy="3637919"/>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marL="342900" indent="-342900">
              <a:lnSpc>
                <a:spcPct val="90000"/>
              </a:lnSpc>
              <a:buFont typeface="Wingdings" pitchFamily="2" charset="2"/>
              <a:buChar char="ü"/>
            </a:pPr>
            <a:r>
              <a:rPr lang="en-US" sz="3200" dirty="0"/>
              <a:t>Set </a:t>
            </a:r>
            <a:r>
              <a:rPr lang="en-US" sz="3200" dirty="0" smtClean="0"/>
              <a:t>objectives,</a:t>
            </a:r>
          </a:p>
          <a:p>
            <a:pPr marL="342900" indent="-342900">
              <a:lnSpc>
                <a:spcPct val="90000"/>
              </a:lnSpc>
              <a:buFont typeface="Wingdings" pitchFamily="2" charset="2"/>
              <a:buChar char="ü"/>
            </a:pPr>
            <a:r>
              <a:rPr lang="en-US" sz="3200" dirty="0" smtClean="0"/>
              <a:t>Establish plans</a:t>
            </a:r>
          </a:p>
          <a:p>
            <a:pPr marL="342900" indent="-342900">
              <a:lnSpc>
                <a:spcPct val="90000"/>
              </a:lnSpc>
              <a:buFont typeface="Wingdings" pitchFamily="2" charset="2"/>
              <a:buChar char="ü"/>
            </a:pPr>
            <a:r>
              <a:rPr lang="en-US" sz="3200" dirty="0" smtClean="0"/>
              <a:t>Organize </a:t>
            </a:r>
            <a:r>
              <a:rPr lang="en-US" sz="3200" dirty="0"/>
              <a:t>resources, </a:t>
            </a:r>
            <a:endParaRPr lang="en-US" sz="3200" dirty="0" smtClean="0"/>
          </a:p>
          <a:p>
            <a:pPr marL="342900" indent="-342900">
              <a:lnSpc>
                <a:spcPct val="90000"/>
              </a:lnSpc>
              <a:buFont typeface="Wingdings" pitchFamily="2" charset="2"/>
              <a:buChar char="ü"/>
            </a:pPr>
            <a:r>
              <a:rPr lang="en-US" sz="3200" dirty="0" smtClean="0"/>
              <a:t>Provide staffing (Recruitment)</a:t>
            </a:r>
          </a:p>
          <a:p>
            <a:pPr marL="342900" indent="-342900">
              <a:lnSpc>
                <a:spcPct val="90000"/>
              </a:lnSpc>
              <a:buFont typeface="Wingdings" pitchFamily="2" charset="2"/>
              <a:buChar char="ü"/>
            </a:pPr>
            <a:r>
              <a:rPr lang="en-US" sz="3200" dirty="0" smtClean="0"/>
              <a:t>Set </a:t>
            </a:r>
            <a:r>
              <a:rPr lang="en-US" sz="3200" dirty="0"/>
              <a:t>up controls, </a:t>
            </a:r>
            <a:endParaRPr lang="en-US" sz="3200" dirty="0" smtClean="0"/>
          </a:p>
          <a:p>
            <a:pPr marL="342900" indent="-342900">
              <a:lnSpc>
                <a:spcPct val="90000"/>
              </a:lnSpc>
              <a:buFont typeface="Wingdings" pitchFamily="2" charset="2"/>
              <a:buChar char="ü"/>
            </a:pPr>
            <a:r>
              <a:rPr lang="en-US" sz="3200" dirty="0" smtClean="0"/>
              <a:t>Issue directives</a:t>
            </a:r>
          </a:p>
          <a:p>
            <a:pPr marL="342900" indent="-342900">
              <a:lnSpc>
                <a:spcPct val="90000"/>
              </a:lnSpc>
              <a:buFont typeface="Wingdings" pitchFamily="2" charset="2"/>
              <a:buChar char="ü"/>
            </a:pPr>
            <a:r>
              <a:rPr lang="en-US" sz="3200" dirty="0" smtClean="0"/>
              <a:t>Motivate </a:t>
            </a:r>
            <a:r>
              <a:rPr lang="en-US" sz="3200" dirty="0"/>
              <a:t>personnel, </a:t>
            </a:r>
            <a:endParaRPr lang="en-US" sz="3200" dirty="0" smtClean="0"/>
          </a:p>
          <a:p>
            <a:pPr marL="342900" indent="-342900">
              <a:lnSpc>
                <a:spcPct val="90000"/>
              </a:lnSpc>
              <a:buFont typeface="Wingdings" pitchFamily="2" charset="2"/>
              <a:buChar char="ü"/>
            </a:pPr>
            <a:r>
              <a:rPr lang="en-US" sz="3200" dirty="0" smtClean="0"/>
              <a:t>Remain </a:t>
            </a:r>
            <a:r>
              <a:rPr lang="en-US" sz="3200" dirty="0"/>
              <a:t>flexible	</a:t>
            </a:r>
          </a:p>
        </p:txBody>
      </p:sp>
      <p:sp>
        <p:nvSpPr>
          <p:cNvPr id="3" name="Rectangle 2"/>
          <p:cNvSpPr/>
          <p:nvPr/>
        </p:nvSpPr>
        <p:spPr>
          <a:xfrm>
            <a:off x="2286000" y="2385638"/>
            <a:ext cx="4572000" cy="341632"/>
          </a:xfrm>
          <a:prstGeom prst="rect">
            <a:avLst/>
          </a:prstGeom>
        </p:spPr>
        <p:txBody>
          <a:bodyPr>
            <a:spAutoFit/>
          </a:bodyPr>
          <a:lstStyle/>
          <a:p>
            <a:pPr>
              <a:lnSpc>
                <a:spcPct val="90000"/>
              </a:lnSpc>
              <a:buFontTx/>
              <a:buNone/>
            </a:pPr>
            <a:endParaRPr lang="en-US" dirty="0"/>
          </a:p>
        </p:txBody>
      </p:sp>
    </p:spTree>
    <p:extLst>
      <p:ext uri="{BB962C8B-B14F-4D97-AF65-F5344CB8AC3E}">
        <p14:creationId xmlns:p14="http://schemas.microsoft.com/office/powerpoint/2010/main" val="3354775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fontAlgn="auto">
              <a:spcAft>
                <a:spcPts val="0"/>
              </a:spcAft>
              <a:defRPr/>
            </a:pPr>
            <a:r>
              <a:rPr lang="en-US" dirty="0"/>
              <a:t>Project Manager’s </a:t>
            </a:r>
            <a:r>
              <a:rPr lang="en-US" dirty="0" smtClean="0"/>
              <a:t>Skills</a:t>
            </a:r>
            <a:endParaRPr lang="en-US" u="sng" dirty="0">
              <a:solidFill>
                <a:srgbClr val="FF0000"/>
              </a:solidFill>
            </a:endParaRPr>
          </a:p>
        </p:txBody>
      </p:sp>
      <p:sp>
        <p:nvSpPr>
          <p:cNvPr id="11" name="TextBox 10"/>
          <p:cNvSpPr txBox="1"/>
          <p:nvPr/>
        </p:nvSpPr>
        <p:spPr>
          <a:xfrm>
            <a:off x="107504" y="1743199"/>
            <a:ext cx="8856984" cy="2585323"/>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marL="398463" lvl="1" indent="-339725">
              <a:lnSpc>
                <a:spcPct val="90000"/>
              </a:lnSpc>
              <a:buFont typeface="Wingdings" pitchFamily="2" charset="2"/>
              <a:buChar char="ü"/>
            </a:pPr>
            <a:r>
              <a:rPr lang="en-US" sz="2000" b="1" dirty="0"/>
              <a:t>Can Work with large no. of  groups &amp; understands their demands &amp; </a:t>
            </a:r>
            <a:r>
              <a:rPr lang="en-US" sz="2000" b="1" dirty="0" smtClean="0"/>
              <a:t>concerns</a:t>
            </a:r>
          </a:p>
          <a:p>
            <a:pPr marL="398463" lvl="1" indent="-339725">
              <a:lnSpc>
                <a:spcPct val="90000"/>
              </a:lnSpc>
              <a:buFont typeface="Wingdings" pitchFamily="2" charset="2"/>
              <a:buChar char="ü"/>
            </a:pPr>
            <a:r>
              <a:rPr lang="en-US" sz="2000" b="1" dirty="0" smtClean="0"/>
              <a:t>One </a:t>
            </a:r>
            <a:r>
              <a:rPr lang="en-US" sz="2000" b="1" dirty="0"/>
              <a:t>who has worked in several different departments (Strong technical background </a:t>
            </a:r>
            <a:r>
              <a:rPr lang="en-US" sz="2000" b="1" dirty="0" smtClean="0"/>
              <a:t>)</a:t>
            </a:r>
          </a:p>
          <a:p>
            <a:pPr marL="398463" lvl="1" indent="-339725">
              <a:lnSpc>
                <a:spcPct val="90000"/>
              </a:lnSpc>
              <a:buFont typeface="Wingdings" pitchFamily="2" charset="2"/>
              <a:buChar char="ü"/>
            </a:pPr>
            <a:r>
              <a:rPr lang="en-US" sz="2000" b="1" dirty="0">
                <a:solidFill>
                  <a:srgbClr val="FF0000"/>
                </a:solidFill>
              </a:rPr>
              <a:t>Decision-Making Ability</a:t>
            </a:r>
          </a:p>
          <a:p>
            <a:pPr marL="398463" lvl="1" indent="-339725">
              <a:lnSpc>
                <a:spcPct val="90000"/>
              </a:lnSpc>
              <a:buFont typeface="Wingdings" pitchFamily="2" charset="2"/>
              <a:buChar char="ü"/>
            </a:pPr>
            <a:r>
              <a:rPr lang="en-US" sz="2000" b="1" dirty="0">
                <a:solidFill>
                  <a:srgbClr val="FF0000"/>
                </a:solidFill>
              </a:rPr>
              <a:t>Time-Management</a:t>
            </a:r>
            <a:endParaRPr lang="en-US" sz="2000" dirty="0">
              <a:solidFill>
                <a:srgbClr val="FF0000"/>
              </a:solidFill>
            </a:endParaRPr>
          </a:p>
          <a:p>
            <a:pPr marL="398463" lvl="1" indent="-339725">
              <a:lnSpc>
                <a:spcPct val="90000"/>
              </a:lnSpc>
              <a:buFont typeface="Wingdings" pitchFamily="2" charset="2"/>
              <a:buChar char="ü"/>
            </a:pPr>
            <a:r>
              <a:rPr lang="en-US" sz="2000" b="1" dirty="0" smtClean="0"/>
              <a:t>Distinguish </a:t>
            </a:r>
            <a:r>
              <a:rPr lang="en-US" sz="2000" b="1" dirty="0"/>
              <a:t>Essential versus Non-essential </a:t>
            </a:r>
          </a:p>
          <a:p>
            <a:pPr marL="398463" lvl="1" indent="-339725">
              <a:lnSpc>
                <a:spcPct val="90000"/>
              </a:lnSpc>
              <a:buFont typeface="Wingdings" pitchFamily="2" charset="2"/>
              <a:buChar char="ü"/>
            </a:pPr>
            <a:r>
              <a:rPr lang="en-US" sz="2000" b="1" dirty="0"/>
              <a:t>Capable of evaluating risk &amp; uncertainty</a:t>
            </a:r>
          </a:p>
          <a:p>
            <a:pPr marL="398463" lvl="1" indent="-339725">
              <a:lnSpc>
                <a:spcPct val="90000"/>
              </a:lnSpc>
              <a:buFont typeface="Wingdings" pitchFamily="2" charset="2"/>
              <a:buChar char="ü"/>
            </a:pPr>
            <a:r>
              <a:rPr lang="en-US" sz="2000" b="1" dirty="0" smtClean="0"/>
              <a:t>Relate</a:t>
            </a:r>
            <a:r>
              <a:rPr lang="en-US" sz="2000" b="1" dirty="0"/>
              <a:t>, compare, classify, &amp; evaluate </a:t>
            </a:r>
            <a:r>
              <a:rPr lang="en-US" sz="2000" b="1" dirty="0" smtClean="0"/>
              <a:t>facts (i.e. Control </a:t>
            </a:r>
            <a:r>
              <a:rPr lang="en-US" sz="2000" b="1" dirty="0"/>
              <a:t>&amp; Evaluate project </a:t>
            </a:r>
            <a:r>
              <a:rPr lang="en-US" sz="2000" b="1" dirty="0" smtClean="0"/>
              <a:t>Performance )</a:t>
            </a:r>
            <a:endParaRPr lang="en-US" sz="20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2174451413"/>
              </p:ext>
            </p:extLst>
          </p:nvPr>
        </p:nvGraphicFramePr>
        <p:xfrm>
          <a:off x="5508104" y="4410401"/>
          <a:ext cx="2174707" cy="1163669"/>
        </p:xfrm>
        <a:graphic>
          <a:graphicData uri="http://schemas.openxmlformats.org/presentationml/2006/ole">
            <mc:AlternateContent xmlns:mc="http://schemas.openxmlformats.org/markup-compatibility/2006">
              <mc:Choice xmlns:v="urn:schemas-microsoft-com:vml" Requires="v">
                <p:oleObj spid="_x0000_s2313" name="Clip" r:id="rId3" imgW="4953000" imgH="2651125" progId="MS_ClipArt_Gallery.2">
                  <p:embed/>
                </p:oleObj>
              </mc:Choice>
              <mc:Fallback>
                <p:oleObj name="Clip" r:id="rId3" imgW="4953000" imgH="2651125" progId="MS_ClipArt_Gallery.2">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4410401"/>
                        <a:ext cx="2174707" cy="1163669"/>
                      </a:xfrm>
                      <a:prstGeom prst="rect">
                        <a:avLst/>
                      </a:prstGeom>
                      <a:noFill/>
                      <a:ln>
                        <a:noFill/>
                      </a:ln>
                      <a:effectLst/>
                    </p:spPr>
                  </p:pic>
                </p:oleObj>
              </mc:Fallback>
            </mc:AlternateContent>
          </a:graphicData>
        </a:graphic>
      </p:graphicFrame>
      <p:sp>
        <p:nvSpPr>
          <p:cNvPr id="6" name="Rectangle 5"/>
          <p:cNvSpPr/>
          <p:nvPr/>
        </p:nvSpPr>
        <p:spPr>
          <a:xfrm>
            <a:off x="107504" y="4403830"/>
            <a:ext cx="5184576" cy="175432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98463" lvl="1" indent="-339725">
              <a:lnSpc>
                <a:spcPct val="90000"/>
              </a:lnSpc>
              <a:buFont typeface="Wingdings" pitchFamily="2" charset="2"/>
              <a:buChar char="ü"/>
            </a:pPr>
            <a:r>
              <a:rPr lang="en-US" sz="2000" b="1" dirty="0" smtClean="0"/>
              <a:t>Person </a:t>
            </a:r>
            <a:r>
              <a:rPr lang="en-US" sz="2000" b="1" dirty="0"/>
              <a:t>who can walk on waters</a:t>
            </a:r>
          </a:p>
          <a:p>
            <a:pPr marL="858838" lvl="2" indent="-342900">
              <a:lnSpc>
                <a:spcPct val="90000"/>
              </a:lnSpc>
              <a:buFont typeface="Arial" pitchFamily="34" charset="0"/>
              <a:buChar char="•"/>
            </a:pPr>
            <a:r>
              <a:rPr lang="en-US" sz="2000" b="1" dirty="0"/>
              <a:t>understand </a:t>
            </a:r>
            <a:r>
              <a:rPr lang="en-US" sz="2000" b="1" dirty="0" smtClean="0"/>
              <a:t>culture</a:t>
            </a:r>
          </a:p>
          <a:p>
            <a:pPr marL="858838" lvl="2" indent="-342900">
              <a:lnSpc>
                <a:spcPct val="90000"/>
              </a:lnSpc>
              <a:buFont typeface="Arial" pitchFamily="34" charset="0"/>
              <a:buChar char="•"/>
            </a:pPr>
            <a:r>
              <a:rPr lang="en-US" sz="2000" b="1" dirty="0"/>
              <a:t>Hard-nosed manager (a person who is tough, practical, and unsentimental)</a:t>
            </a:r>
          </a:p>
          <a:p>
            <a:pPr marL="858838" lvl="2" indent="-342900">
              <a:lnSpc>
                <a:spcPct val="90000"/>
              </a:lnSpc>
              <a:buFont typeface="Arial" pitchFamily="34" charset="0"/>
              <a:buChar char="•"/>
            </a:pPr>
            <a:r>
              <a:rPr lang="en-US" sz="2000" b="1" dirty="0"/>
              <a:t>Can keep project team happy</a:t>
            </a:r>
          </a:p>
          <a:p>
            <a:pPr marL="858838" lvl="2" indent="-342900">
              <a:lnSpc>
                <a:spcPct val="90000"/>
              </a:lnSpc>
              <a:buFont typeface="Arial" pitchFamily="34" charset="0"/>
              <a:buChar char="•"/>
            </a:pPr>
            <a:r>
              <a:rPr lang="en-US" sz="2000" b="1" dirty="0"/>
              <a:t>Build Spirit of Cooperation </a:t>
            </a:r>
          </a:p>
        </p:txBody>
      </p:sp>
    </p:spTree>
    <p:extLst>
      <p:ext uri="{BB962C8B-B14F-4D97-AF65-F5344CB8AC3E}">
        <p14:creationId xmlns:p14="http://schemas.microsoft.com/office/powerpoint/2010/main" val="308162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533400" y="44624"/>
            <a:ext cx="8305800" cy="1143000"/>
          </a:xfrm>
        </p:spPr>
        <p:txBody>
          <a:bodyPr>
            <a:normAutofit fontScale="90000"/>
          </a:bodyPr>
          <a:lstStyle/>
          <a:p>
            <a:r>
              <a:rPr lang="en-US" dirty="0" smtClean="0"/>
              <a:t>Classification of </a:t>
            </a:r>
            <a:r>
              <a:rPr lang="en-US" dirty="0"/>
              <a:t>Project </a:t>
            </a:r>
            <a:r>
              <a:rPr lang="en-US" dirty="0" smtClean="0"/>
              <a:t>Manager Skills</a:t>
            </a:r>
            <a:endParaRPr lang="en-US" dirty="0"/>
          </a:p>
        </p:txBody>
      </p:sp>
      <p:sp>
        <p:nvSpPr>
          <p:cNvPr id="92163" name="Rectangle 3"/>
          <p:cNvSpPr>
            <a:spLocks noGrp="1" noChangeArrowheads="1"/>
          </p:cNvSpPr>
          <p:nvPr>
            <p:ph type="body" idx="1"/>
          </p:nvPr>
        </p:nvSpPr>
        <p:spPr>
          <a:xfrm>
            <a:off x="457200" y="1828800"/>
            <a:ext cx="8435280" cy="3544416"/>
          </a:xfrm>
        </p:spPr>
        <p:txBody>
          <a:bodyPr/>
          <a:lstStyle/>
          <a:p>
            <a:pPr algn="l" rtl="0">
              <a:lnSpc>
                <a:spcPct val="100000"/>
              </a:lnSpc>
            </a:pPr>
            <a:r>
              <a:rPr lang="en-US" sz="2400" b="1" dirty="0"/>
              <a:t>Communication skills</a:t>
            </a:r>
            <a:r>
              <a:rPr lang="en-US" sz="2400" dirty="0"/>
              <a:t>: Listens, persuades.</a:t>
            </a:r>
          </a:p>
          <a:p>
            <a:pPr algn="l" rtl="0">
              <a:lnSpc>
                <a:spcPct val="100000"/>
              </a:lnSpc>
            </a:pPr>
            <a:r>
              <a:rPr lang="en-US" sz="2400" b="1" dirty="0"/>
              <a:t>Organizational skills</a:t>
            </a:r>
            <a:r>
              <a:rPr lang="en-US" sz="2400" dirty="0"/>
              <a:t>: Plans, sets goals, analyzes.</a:t>
            </a:r>
          </a:p>
          <a:p>
            <a:pPr algn="l" rtl="0">
              <a:lnSpc>
                <a:spcPct val="100000"/>
              </a:lnSpc>
            </a:pPr>
            <a:r>
              <a:rPr lang="en-US" sz="2400" b="1" dirty="0"/>
              <a:t>Team-building skills</a:t>
            </a:r>
            <a:r>
              <a:rPr lang="en-US" sz="2400" dirty="0"/>
              <a:t>: Shows empathy, motivates, promotes </a:t>
            </a:r>
            <a:r>
              <a:rPr lang="en-US" sz="2400" dirty="0" smtClean="0"/>
              <a:t>spirit.</a:t>
            </a:r>
            <a:endParaRPr lang="en-US" sz="2400" dirty="0"/>
          </a:p>
          <a:p>
            <a:pPr algn="l" rtl="0">
              <a:lnSpc>
                <a:spcPct val="100000"/>
              </a:lnSpc>
            </a:pPr>
            <a:r>
              <a:rPr lang="en-US" sz="2400" b="1" dirty="0"/>
              <a:t>Leadership skills</a:t>
            </a:r>
            <a:r>
              <a:rPr lang="en-US" sz="2400" dirty="0"/>
              <a:t>: Sets examples, provides vision (big picture), delegates, positive, energetic.</a:t>
            </a:r>
          </a:p>
          <a:p>
            <a:pPr algn="l" rtl="0">
              <a:lnSpc>
                <a:spcPct val="100000"/>
              </a:lnSpc>
            </a:pPr>
            <a:r>
              <a:rPr lang="en-US" sz="2400" b="1" dirty="0" smtClean="0"/>
              <a:t>Technology </a:t>
            </a:r>
            <a:r>
              <a:rPr lang="en-US" sz="2400" b="1" dirty="0"/>
              <a:t>skills</a:t>
            </a:r>
            <a:r>
              <a:rPr lang="en-US" sz="2400" dirty="0"/>
              <a:t>: Experience, project knowledge.</a:t>
            </a:r>
          </a:p>
          <a:p>
            <a:pPr algn="l" rtl="0">
              <a:lnSpc>
                <a:spcPct val="100000"/>
              </a:lnSpc>
              <a:buFont typeface="Symbol" pitchFamily="18" charset="2"/>
              <a:buNone/>
            </a:pPr>
            <a:endParaRPr lang="en-US" sz="2400" dirty="0"/>
          </a:p>
        </p:txBody>
      </p:sp>
    </p:spTree>
    <p:extLst>
      <p:ext uri="{BB962C8B-B14F-4D97-AF65-F5344CB8AC3E}">
        <p14:creationId xmlns:p14="http://schemas.microsoft.com/office/powerpoint/2010/main" val="3312776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Bef>
                <a:spcPts val="0"/>
              </a:spcBef>
              <a:spcAft>
                <a:spcPts val="0"/>
              </a:spcAft>
              <a:defRPr/>
            </a:pPr>
            <a:r>
              <a:rPr lang="en-US" dirty="0"/>
              <a:t>Project / Program / </a:t>
            </a:r>
            <a:r>
              <a:rPr lang="en-US" dirty="0" smtClean="0"/>
              <a:t>Portfolio</a:t>
            </a:r>
            <a:endParaRPr lang="ar-QA" dirty="0"/>
          </a:p>
        </p:txBody>
      </p:sp>
      <p:sp>
        <p:nvSpPr>
          <p:cNvPr id="11" name="TextBox 10"/>
          <p:cNvSpPr txBox="1"/>
          <p:nvPr/>
        </p:nvSpPr>
        <p:spPr>
          <a:xfrm>
            <a:off x="179512" y="2134597"/>
            <a:ext cx="8496944"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r" eaLnBrk="1" hangingPunct="1"/>
            <a:r>
              <a:rPr lang="ar-QA" sz="3600" b="1" dirty="0">
                <a:solidFill>
                  <a:srgbClr val="FF0000"/>
                </a:solidFill>
              </a:rPr>
              <a:t>البرنامج</a:t>
            </a:r>
            <a:r>
              <a:rPr lang="ar-QA" sz="2400" dirty="0"/>
              <a:t> مجموعة مشروعات مشتركة ومترابطة  والمخرج واحد </a:t>
            </a:r>
            <a:endParaRPr lang="en-US" sz="2400" dirty="0"/>
          </a:p>
        </p:txBody>
      </p:sp>
      <p:sp>
        <p:nvSpPr>
          <p:cNvPr id="3" name="Rectangle 2"/>
          <p:cNvSpPr/>
          <p:nvPr/>
        </p:nvSpPr>
        <p:spPr>
          <a:xfrm>
            <a:off x="179512" y="3789040"/>
            <a:ext cx="8496944" cy="117570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8738" lvl="1" indent="398463">
              <a:lnSpc>
                <a:spcPct val="120000"/>
              </a:lnSpc>
              <a:buFont typeface="Arial" pitchFamily="34" charset="0"/>
              <a:buChar char="•"/>
            </a:pPr>
            <a:r>
              <a:rPr lang="en-US" sz="2000" dirty="0" smtClean="0"/>
              <a:t>Larger </a:t>
            </a:r>
            <a:r>
              <a:rPr lang="en-US" sz="2000" dirty="0"/>
              <a:t>in Scope &amp; Comprise Multiple </a:t>
            </a:r>
            <a:r>
              <a:rPr lang="en-US" sz="2000" dirty="0" smtClean="0"/>
              <a:t>Project</a:t>
            </a:r>
          </a:p>
          <a:p>
            <a:pPr lvl="1" indent="-339725">
              <a:lnSpc>
                <a:spcPct val="120000"/>
              </a:lnSpc>
              <a:buFont typeface="Arial" pitchFamily="34" charset="0"/>
              <a:buChar char="•"/>
            </a:pPr>
            <a:r>
              <a:rPr lang="en-US" sz="2000" dirty="0" smtClean="0"/>
              <a:t>Example: A </a:t>
            </a:r>
            <a:r>
              <a:rPr lang="en-US" sz="2000" dirty="0"/>
              <a:t>new car model broken into </a:t>
            </a:r>
            <a:r>
              <a:rPr lang="en-US" sz="2000" dirty="0" smtClean="0"/>
              <a:t>4 projects to upgrade </a:t>
            </a:r>
            <a:r>
              <a:rPr lang="en-US" sz="2000" dirty="0"/>
              <a:t>and design </a:t>
            </a:r>
            <a:r>
              <a:rPr lang="en-US" sz="2000" dirty="0" smtClean="0"/>
              <a:t>of components</a:t>
            </a:r>
            <a:r>
              <a:rPr lang="en-US" sz="2000" dirty="0"/>
              <a:t>. </a:t>
            </a:r>
          </a:p>
        </p:txBody>
      </p:sp>
      <p:sp>
        <p:nvSpPr>
          <p:cNvPr id="4" name="Rectangle 3"/>
          <p:cNvSpPr/>
          <p:nvPr/>
        </p:nvSpPr>
        <p:spPr>
          <a:xfrm>
            <a:off x="179513" y="1635277"/>
            <a:ext cx="5616624" cy="4247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17475" indent="119063">
              <a:lnSpc>
                <a:spcPct val="120000"/>
              </a:lnSpc>
            </a:pPr>
            <a:r>
              <a:rPr lang="en-US" b="1" dirty="0">
                <a:solidFill>
                  <a:schemeClr val="tx1"/>
                </a:solidFill>
              </a:rPr>
              <a:t>What is a Program </a:t>
            </a:r>
            <a:r>
              <a:rPr lang="en-US" b="1" dirty="0" smtClean="0">
                <a:solidFill>
                  <a:schemeClr val="tx1"/>
                </a:solidFill>
              </a:rPr>
              <a:t>? </a:t>
            </a:r>
            <a:r>
              <a:rPr lang="en-US" b="1" dirty="0">
                <a:solidFill>
                  <a:schemeClr val="tx1"/>
                </a:solidFill>
              </a:rPr>
              <a:t> </a:t>
            </a:r>
            <a:r>
              <a:rPr lang="en-US" b="1" dirty="0" smtClean="0">
                <a:solidFill>
                  <a:schemeClr val="tx1"/>
                </a:solidFill>
              </a:rPr>
              <a:t>Is it </a:t>
            </a:r>
            <a:r>
              <a:rPr lang="en-US" b="1" dirty="0"/>
              <a:t>Different from a project</a:t>
            </a:r>
            <a:endParaRPr lang="en-US" b="1" dirty="0">
              <a:solidFill>
                <a:schemeClr val="tx1"/>
              </a:solidFill>
            </a:endParaRPr>
          </a:p>
        </p:txBody>
      </p:sp>
      <p:sp>
        <p:nvSpPr>
          <p:cNvPr id="5" name="Rectangle 4"/>
          <p:cNvSpPr/>
          <p:nvPr/>
        </p:nvSpPr>
        <p:spPr>
          <a:xfrm>
            <a:off x="179512" y="2886035"/>
            <a:ext cx="8496944" cy="830997"/>
          </a:xfrm>
          <a:prstGeom prst="rect">
            <a:avLst/>
          </a:prstGeom>
        </p:spPr>
        <p:txBody>
          <a:bodyPr wrap="square">
            <a:spAutoFit/>
          </a:bodyPr>
          <a:lstStyle/>
          <a:p>
            <a:pPr marL="401638" lvl="1" indent="-342900">
              <a:lnSpc>
                <a:spcPct val="120000"/>
              </a:lnSpc>
              <a:buFont typeface="Wingdings" pitchFamily="2" charset="2"/>
              <a:buChar char="ü"/>
            </a:pPr>
            <a:r>
              <a:rPr lang="en-US" sz="2000" b="1" dirty="0" smtClean="0"/>
              <a:t>A group of related projects managed in a </a:t>
            </a:r>
            <a:r>
              <a:rPr lang="en-US" sz="2000" b="1" dirty="0" smtClean="0">
                <a:solidFill>
                  <a:srgbClr val="FF0000"/>
                </a:solidFill>
              </a:rPr>
              <a:t>coordinated manner</a:t>
            </a:r>
            <a:r>
              <a:rPr lang="en-US" sz="2000" b="1" dirty="0" smtClean="0"/>
              <a:t> to obtain</a:t>
            </a:r>
            <a:r>
              <a:rPr lang="en-US" sz="2000" b="1" u="sng" dirty="0" smtClean="0"/>
              <a:t> control &amp; benefit</a:t>
            </a:r>
            <a:r>
              <a:rPr lang="en-US" sz="2000" b="1" dirty="0"/>
              <a:t> not available from managing them individually</a:t>
            </a:r>
          </a:p>
        </p:txBody>
      </p:sp>
      <p:sp>
        <p:nvSpPr>
          <p:cNvPr id="6" name="Rectangle 5"/>
          <p:cNvSpPr/>
          <p:nvPr/>
        </p:nvSpPr>
        <p:spPr>
          <a:xfrm>
            <a:off x="176921" y="5229200"/>
            <a:ext cx="8496943"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spcBef>
                <a:spcPct val="50000"/>
              </a:spcBef>
              <a:buFont typeface="Wingdings" pitchFamily="2" charset="2"/>
              <a:buChar char="ü"/>
            </a:pPr>
            <a:r>
              <a:rPr lang="en-US" sz="2000" b="1" dirty="0">
                <a:solidFill>
                  <a:srgbClr val="FF0000"/>
                </a:solidFill>
              </a:rPr>
              <a:t>Program managers </a:t>
            </a:r>
            <a:r>
              <a:rPr lang="en-US" sz="2000" b="1" dirty="0"/>
              <a:t>oversee programs and often act as </a:t>
            </a:r>
            <a:r>
              <a:rPr lang="en-US" sz="2000" b="1" dirty="0">
                <a:solidFill>
                  <a:srgbClr val="FF0000"/>
                </a:solidFill>
              </a:rPr>
              <a:t>bosses</a:t>
            </a:r>
            <a:r>
              <a:rPr lang="en-US" sz="2000" b="1" dirty="0"/>
              <a:t> for </a:t>
            </a:r>
            <a:r>
              <a:rPr lang="en-US" sz="2000" b="1" dirty="0">
                <a:solidFill>
                  <a:srgbClr val="FF0000"/>
                </a:solidFill>
              </a:rPr>
              <a:t>project managers.</a:t>
            </a:r>
          </a:p>
        </p:txBody>
      </p:sp>
    </p:spTree>
    <p:extLst>
      <p:ext uri="{BB962C8B-B14F-4D97-AF65-F5344CB8AC3E}">
        <p14:creationId xmlns:p14="http://schemas.microsoft.com/office/powerpoint/2010/main" val="971364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6016" y="1700808"/>
            <a:ext cx="4572000" cy="369332"/>
          </a:xfrm>
          <a:prstGeom prst="rect">
            <a:avLst/>
          </a:prstGeom>
        </p:spPr>
        <p:txBody>
          <a:bodyPr>
            <a:spAutoFit/>
          </a:bodyPr>
          <a:lstStyle/>
          <a:p>
            <a:pPr eaLnBrk="1" hangingPunct="1"/>
            <a:endParaRPr lang="en-US" dirty="0"/>
          </a:p>
        </p:txBody>
      </p:sp>
      <p:sp>
        <p:nvSpPr>
          <p:cNvPr id="3" name="Rectangle 2"/>
          <p:cNvSpPr/>
          <p:nvPr/>
        </p:nvSpPr>
        <p:spPr>
          <a:xfrm>
            <a:off x="2555776" y="404663"/>
            <a:ext cx="3384376" cy="646331"/>
          </a:xfrm>
          <a:prstGeom prst="rect">
            <a:avLst/>
          </a:prstGeom>
        </p:spPr>
        <p:txBody>
          <a:bodyPr wrap="square">
            <a:spAutoFit/>
          </a:bodyPr>
          <a:lstStyle/>
          <a:p>
            <a:r>
              <a:rPr lang="en-US" altLang="ja-JP" sz="3600" b="1" dirty="0">
                <a:solidFill>
                  <a:schemeClr val="bg1"/>
                </a:solidFill>
                <a:ea typeface="MS PGothic" pitchFamily="34" charset="-128"/>
              </a:rPr>
              <a:t>Portfolio </a:t>
            </a:r>
            <a:endParaRPr lang="en-US" sz="3600" dirty="0">
              <a:solidFill>
                <a:schemeClr val="bg1"/>
              </a:solidFill>
            </a:endParaRPr>
          </a:p>
        </p:txBody>
      </p:sp>
      <p:sp>
        <p:nvSpPr>
          <p:cNvPr id="5" name="Rectangle 4"/>
          <p:cNvSpPr/>
          <p:nvPr/>
        </p:nvSpPr>
        <p:spPr>
          <a:xfrm>
            <a:off x="394679" y="1746974"/>
            <a:ext cx="849694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spcBef>
                <a:spcPct val="100000"/>
              </a:spcBef>
            </a:pPr>
            <a:r>
              <a:rPr lang="en-US" sz="2400" dirty="0"/>
              <a:t>Many organizations support an emerging business strategy of </a:t>
            </a:r>
            <a:r>
              <a:rPr lang="en-US" sz="2400" b="1" dirty="0"/>
              <a:t>project portfolio </a:t>
            </a:r>
            <a:r>
              <a:rPr lang="en-US" sz="2400" b="1" dirty="0" smtClean="0"/>
              <a:t>management</a:t>
            </a:r>
            <a:endParaRPr lang="en-US" sz="2400" dirty="0"/>
          </a:p>
        </p:txBody>
      </p:sp>
      <p:sp>
        <p:nvSpPr>
          <p:cNvPr id="6" name="Rectangle 5"/>
          <p:cNvSpPr/>
          <p:nvPr/>
        </p:nvSpPr>
        <p:spPr>
          <a:xfrm>
            <a:off x="107504" y="2657232"/>
            <a:ext cx="8928991" cy="3477875"/>
          </a:xfrm>
          <a:prstGeom prst="rect">
            <a:avLst/>
          </a:prstGeom>
        </p:spPr>
        <p:txBody>
          <a:bodyPr wrap="square">
            <a:spAutoFit/>
          </a:bodyPr>
          <a:lstStyle/>
          <a:p>
            <a:pPr marL="280988" lvl="1" indent="-222250">
              <a:spcBef>
                <a:spcPct val="100000"/>
              </a:spcBef>
              <a:buFont typeface="Wingdings" pitchFamily="2" charset="2"/>
              <a:buChar char="ü"/>
            </a:pPr>
            <a:r>
              <a:rPr lang="en-US" sz="2000" dirty="0" smtClean="0"/>
              <a:t>The organizations groups </a:t>
            </a:r>
            <a:r>
              <a:rPr lang="en-US" sz="2000" dirty="0"/>
              <a:t>and </a:t>
            </a:r>
            <a:r>
              <a:rPr lang="en-US" sz="2000" dirty="0" smtClean="0"/>
              <a:t>collects projects/programs </a:t>
            </a:r>
            <a:r>
              <a:rPr lang="en-US" sz="2000" dirty="0"/>
              <a:t>as a </a:t>
            </a:r>
            <a:r>
              <a:rPr lang="en-US" sz="2000" b="1" dirty="0">
                <a:solidFill>
                  <a:srgbClr val="FF0000"/>
                </a:solidFill>
              </a:rPr>
              <a:t>portfolio of investments </a:t>
            </a:r>
            <a:r>
              <a:rPr lang="en-US" sz="2000" dirty="0"/>
              <a:t>that contribute to the entire enterprise’s </a:t>
            </a:r>
            <a:r>
              <a:rPr lang="en-US" sz="2000" dirty="0" smtClean="0"/>
              <a:t>success.</a:t>
            </a:r>
          </a:p>
          <a:p>
            <a:pPr marL="280988" lvl="1" indent="-222250">
              <a:spcBef>
                <a:spcPct val="100000"/>
              </a:spcBef>
              <a:buFont typeface="Wingdings" pitchFamily="2" charset="2"/>
              <a:buChar char="ü"/>
            </a:pPr>
            <a:r>
              <a:rPr lang="en-US" altLang="ja-JP" sz="2000" dirty="0" smtClean="0">
                <a:ea typeface="MS PGothic" pitchFamily="34" charset="-128"/>
              </a:rPr>
              <a:t>The grouping is used to </a:t>
            </a:r>
            <a:r>
              <a:rPr lang="en-US" altLang="ja-JP" sz="2000" b="1" dirty="0">
                <a:ea typeface="MS PGothic" pitchFamily="34" charset="-128"/>
              </a:rPr>
              <a:t>Facilitate Effective management </a:t>
            </a:r>
            <a:r>
              <a:rPr lang="en-US" altLang="ja-JP" sz="2000" dirty="0">
                <a:ea typeface="MS PGothic" pitchFamily="34" charset="-128"/>
              </a:rPr>
              <a:t>to meet   </a:t>
            </a:r>
            <a:r>
              <a:rPr lang="en-US" altLang="ja-JP" sz="2000" b="1" u="sng" dirty="0">
                <a:ea typeface="MS PGothic" pitchFamily="34" charset="-128"/>
              </a:rPr>
              <a:t>Strategic Business Objectives.</a:t>
            </a:r>
            <a:r>
              <a:rPr lang="en-US" altLang="ja-JP" sz="2000" dirty="0">
                <a:ea typeface="MS PGothic" pitchFamily="34" charset="-128"/>
              </a:rPr>
              <a:t> </a:t>
            </a:r>
            <a:endParaRPr lang="ar-EG" altLang="ja-JP" sz="2000" dirty="0" smtClean="0">
              <a:ea typeface="MS PGothic" pitchFamily="34" charset="-128"/>
            </a:endParaRPr>
          </a:p>
          <a:p>
            <a:pPr marL="280988" lvl="1" indent="-222250">
              <a:spcBef>
                <a:spcPct val="100000"/>
              </a:spcBef>
              <a:buFont typeface="Wingdings" pitchFamily="2" charset="2"/>
              <a:buChar char="ü"/>
            </a:pPr>
            <a:r>
              <a:rPr lang="en-US" altLang="ja-JP" sz="2000" b="1" dirty="0" smtClean="0">
                <a:ea typeface="MS PGothic" pitchFamily="34" charset="-128"/>
              </a:rPr>
              <a:t>It is not necessarily that all programs  be </a:t>
            </a:r>
            <a:r>
              <a:rPr lang="en-US" altLang="ja-JP" sz="2000" b="1" dirty="0">
                <a:ea typeface="MS PGothic" pitchFamily="34" charset="-128"/>
              </a:rPr>
              <a:t>Interdependent </a:t>
            </a:r>
            <a:r>
              <a:rPr lang="en-US" altLang="ja-JP" sz="2000" b="1" dirty="0" smtClean="0">
                <a:ea typeface="MS PGothic" pitchFamily="34" charset="-128"/>
              </a:rPr>
              <a:t> or directly related.</a:t>
            </a:r>
          </a:p>
          <a:p>
            <a:pPr marL="280988" lvl="1" indent="-222250">
              <a:spcBef>
                <a:spcPct val="100000"/>
              </a:spcBef>
              <a:buFont typeface="Wingdings" pitchFamily="2" charset="2"/>
              <a:buChar char="ü"/>
            </a:pPr>
            <a:r>
              <a:rPr lang="en-US" altLang="ja-JP" sz="2000" b="1" dirty="0" smtClean="0">
                <a:ea typeface="MS PGothic" pitchFamily="34" charset="-128"/>
              </a:rPr>
              <a:t>Senior </a:t>
            </a:r>
            <a:r>
              <a:rPr lang="en-US" altLang="ja-JP" sz="2000" b="1" dirty="0">
                <a:ea typeface="MS PGothic" pitchFamily="34" charset="-128"/>
              </a:rPr>
              <a:t>managers take on responsibility of </a:t>
            </a:r>
            <a:r>
              <a:rPr lang="en-US" altLang="ja-JP" sz="2000" b="1" dirty="0" smtClean="0">
                <a:ea typeface="MS PGothic" pitchFamily="34" charset="-128"/>
              </a:rPr>
              <a:t>Portfolio </a:t>
            </a:r>
            <a:r>
              <a:rPr lang="en-US" altLang="ja-JP" sz="2000" b="1" dirty="0">
                <a:ea typeface="MS PGothic" pitchFamily="34" charset="-128"/>
              </a:rPr>
              <a:t>management .</a:t>
            </a:r>
            <a:r>
              <a:rPr lang="en-US" altLang="ja-JP" sz="2000" b="1" dirty="0" smtClean="0">
                <a:ea typeface="MS PGothic" pitchFamily="34" charset="-128"/>
              </a:rPr>
              <a:t> </a:t>
            </a:r>
            <a:endParaRPr lang="en-US" altLang="ja-JP" sz="2000" b="1" dirty="0">
              <a:ea typeface="MS PGothic" pitchFamily="34" charset="-128"/>
            </a:endParaRPr>
          </a:p>
          <a:p>
            <a:pPr marL="280988" lvl="1" indent="-222250">
              <a:spcBef>
                <a:spcPct val="100000"/>
              </a:spcBef>
              <a:buFont typeface="Wingdings" pitchFamily="2" charset="2"/>
              <a:buChar char="ü"/>
            </a:pPr>
            <a:endParaRPr lang="en-US" sz="2000" dirty="0"/>
          </a:p>
        </p:txBody>
      </p:sp>
      <p:sp>
        <p:nvSpPr>
          <p:cNvPr id="7" name="Rectangle 6"/>
          <p:cNvSpPr/>
          <p:nvPr/>
        </p:nvSpPr>
        <p:spPr>
          <a:xfrm>
            <a:off x="324385" y="5626054"/>
            <a:ext cx="8640103" cy="539250"/>
          </a:xfrm>
          <a:prstGeom prst="rect">
            <a:avLst/>
          </a:prstGeom>
        </p:spPr>
        <p:txBody>
          <a:bodyPr wrap="square">
            <a:spAutoFit/>
          </a:bodyPr>
          <a:lstStyle/>
          <a:p>
            <a:pPr algn="r" rtl="1">
              <a:lnSpc>
                <a:spcPct val="80000"/>
              </a:lnSpc>
            </a:pPr>
            <a:r>
              <a:rPr lang="ar-QA" b="1" dirty="0" smtClean="0">
                <a:solidFill>
                  <a:srgbClr val="FF0000"/>
                </a:solidFill>
              </a:rPr>
              <a:t>الحافظه</a:t>
            </a:r>
            <a:r>
              <a:rPr lang="ar-EG" b="1" dirty="0" smtClean="0">
                <a:solidFill>
                  <a:srgbClr val="FF0000"/>
                </a:solidFill>
              </a:rPr>
              <a:t> الاستثمارية</a:t>
            </a:r>
            <a:r>
              <a:rPr lang="en-US" b="1" dirty="0" smtClean="0">
                <a:solidFill>
                  <a:srgbClr val="FF0000"/>
                </a:solidFill>
              </a:rPr>
              <a:t>:</a:t>
            </a:r>
            <a:r>
              <a:rPr lang="ar-QA" b="1" dirty="0" smtClean="0"/>
              <a:t> </a:t>
            </a:r>
            <a:r>
              <a:rPr lang="ar-QA" b="1" dirty="0"/>
              <a:t>مجموعة البرامج والمشاريع في </a:t>
            </a:r>
            <a:r>
              <a:rPr lang="ar-QA" b="1" dirty="0" smtClean="0"/>
              <a:t>المؤسسة</a:t>
            </a:r>
            <a:r>
              <a:rPr lang="ar-EG" b="1" dirty="0"/>
              <a:t> </a:t>
            </a:r>
            <a:r>
              <a:rPr lang="ar-EG" b="1" dirty="0" smtClean="0"/>
              <a:t>تدار كمجموعة من أجل تحقيق الأهداف الاستراتيجية للمنظمة </a:t>
            </a:r>
            <a:r>
              <a:rPr lang="ar-QA" b="1" dirty="0" smtClean="0"/>
              <a:t> </a:t>
            </a:r>
            <a:r>
              <a:rPr lang="ar-QA" b="1" dirty="0"/>
              <a:t>والبرامج من الممكن أن تكون غير معتمد على بعضها </a:t>
            </a:r>
            <a:endParaRPr lang="en-US" b="1" dirty="0"/>
          </a:p>
        </p:txBody>
      </p:sp>
    </p:spTree>
    <p:extLst>
      <p:ext uri="{BB962C8B-B14F-4D97-AF65-F5344CB8AC3E}">
        <p14:creationId xmlns:p14="http://schemas.microsoft.com/office/powerpoint/2010/main" val="4116739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899592" y="5157192"/>
            <a:ext cx="4032250" cy="365125"/>
          </a:xfrm>
        </p:spPr>
        <p:txBody>
          <a:bodyPr/>
          <a:lstStyle/>
          <a:p>
            <a:fld id="{3060383D-502F-4A8F-A207-030BD08F69CF}" type="slidenum">
              <a:rPr lang="en-US"/>
              <a:pPr/>
              <a:t>8</a:t>
            </a:fld>
            <a:endParaRPr lang="en-US"/>
          </a:p>
        </p:txBody>
      </p:sp>
      <p:sp>
        <p:nvSpPr>
          <p:cNvPr id="49154" name="Rectangle 2"/>
          <p:cNvSpPr>
            <a:spLocks noGrp="1" noChangeArrowheads="1"/>
          </p:cNvSpPr>
          <p:nvPr>
            <p:ph type="title"/>
          </p:nvPr>
        </p:nvSpPr>
        <p:spPr/>
        <p:txBody>
          <a:bodyPr/>
          <a:lstStyle/>
          <a:p>
            <a:r>
              <a:rPr lang="en-US"/>
              <a:t>Ethics in Project Management</a:t>
            </a:r>
          </a:p>
        </p:txBody>
      </p:sp>
      <p:sp>
        <p:nvSpPr>
          <p:cNvPr id="49155" name="Rectangle 3"/>
          <p:cNvSpPr>
            <a:spLocks noGrp="1" noChangeArrowheads="1"/>
          </p:cNvSpPr>
          <p:nvPr>
            <p:ph type="body" idx="1"/>
          </p:nvPr>
        </p:nvSpPr>
        <p:spPr>
          <a:xfrm>
            <a:off x="457200" y="1556792"/>
            <a:ext cx="8435280" cy="4343400"/>
          </a:xfrm>
        </p:spPr>
        <p:txBody>
          <a:bodyPr/>
          <a:lstStyle/>
          <a:p>
            <a:pPr algn="just" rtl="0"/>
            <a:r>
              <a:rPr lang="en-US" sz="2400" b="1" dirty="0"/>
              <a:t>Ethics is an important part of all professions.</a:t>
            </a:r>
          </a:p>
          <a:p>
            <a:pPr algn="just" rtl="0"/>
            <a:r>
              <a:rPr lang="en-US" sz="2400" b="1" dirty="0"/>
              <a:t>Project managers often face ethical dilemmas.</a:t>
            </a:r>
          </a:p>
          <a:p>
            <a:pPr algn="just" rtl="0"/>
            <a:r>
              <a:rPr lang="en-US" sz="2400" b="1" dirty="0"/>
              <a:t>In order to earn PMP certification (Project Management Profession), applicants must agree to the PMP code of professional conduct.</a:t>
            </a:r>
          </a:p>
          <a:p>
            <a:pPr algn="just" rtl="0"/>
            <a:r>
              <a:rPr lang="en-US" sz="2400" b="1" dirty="0"/>
              <a:t>Several questions on the PMP exam are related to professional responsibility, including ethics.</a:t>
            </a:r>
          </a:p>
          <a:p>
            <a:pPr algn="just" rtl="0"/>
            <a:endParaRPr lang="en-US" sz="2400" b="1" dirty="0"/>
          </a:p>
          <a:p>
            <a:pPr algn="just" rtl="0">
              <a:buFont typeface="Wingdings" pitchFamily="2" charset="2"/>
              <a:buNone/>
            </a:pPr>
            <a:endParaRPr lang="en-US" sz="2400" b="1" dirty="0"/>
          </a:p>
        </p:txBody>
      </p:sp>
    </p:spTree>
    <p:extLst>
      <p:ext uri="{BB962C8B-B14F-4D97-AF65-F5344CB8AC3E}">
        <p14:creationId xmlns:p14="http://schemas.microsoft.com/office/powerpoint/2010/main" val="1592162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defRPr/>
            </a:pPr>
            <a:r>
              <a:rPr lang="en-US" sz="4000" dirty="0" smtClean="0"/>
              <a:t> Project Cycle (</a:t>
            </a:r>
            <a:r>
              <a:rPr lang="en-US" sz="4000" dirty="0"/>
              <a:t>Project </a:t>
            </a:r>
            <a:r>
              <a:rPr lang="en-GB" sz="4000" dirty="0"/>
              <a:t>Stages </a:t>
            </a:r>
            <a:r>
              <a:rPr lang="en-GB" sz="4000" dirty="0" smtClean="0"/>
              <a:t>)</a:t>
            </a:r>
            <a:endParaRPr lang="ar-QA" sz="4000" dirty="0"/>
          </a:p>
        </p:txBody>
      </p:sp>
      <p:sp>
        <p:nvSpPr>
          <p:cNvPr id="3" name="Rectangle 2"/>
          <p:cNvSpPr/>
          <p:nvPr/>
        </p:nvSpPr>
        <p:spPr>
          <a:xfrm>
            <a:off x="107504" y="1170330"/>
            <a:ext cx="4317020"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r" rtl="1"/>
            <a:r>
              <a:rPr lang="ar-EG" sz="2800" b="1" dirty="0" smtClean="0">
                <a:cs typeface="+mj-cs"/>
              </a:rPr>
              <a:t>بشكل </a:t>
            </a:r>
            <a:r>
              <a:rPr lang="ar-EG" sz="2800" b="1" dirty="0">
                <a:cs typeface="+mj-cs"/>
              </a:rPr>
              <a:t>عام للمشروع </a:t>
            </a:r>
            <a:r>
              <a:rPr lang="ar-EG" sz="2800" b="1" dirty="0" smtClean="0">
                <a:cs typeface="+mj-cs"/>
              </a:rPr>
              <a:t>4 مراحل هي:</a:t>
            </a:r>
            <a:endParaRPr lang="en-US" sz="2800" dirty="0">
              <a:cs typeface="+mj-cs"/>
            </a:endParaRPr>
          </a:p>
        </p:txBody>
      </p:sp>
      <p:sp>
        <p:nvSpPr>
          <p:cNvPr id="4" name="Rectangle 3"/>
          <p:cNvSpPr/>
          <p:nvPr/>
        </p:nvSpPr>
        <p:spPr>
          <a:xfrm>
            <a:off x="35496" y="1772816"/>
            <a:ext cx="2448272"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lvl="0" indent="-342900">
              <a:buFont typeface="+mj-lt"/>
              <a:buAutoNum type="arabicPeriod"/>
            </a:pPr>
            <a:r>
              <a:rPr lang="en-US" sz="2400" b="1" dirty="0" smtClean="0"/>
              <a:t>Concept Phase</a:t>
            </a:r>
            <a:endParaRPr lang="en-US" sz="2400" b="1" dirty="0"/>
          </a:p>
        </p:txBody>
      </p:sp>
      <p:sp>
        <p:nvSpPr>
          <p:cNvPr id="5" name="Rectangle 4"/>
          <p:cNvSpPr/>
          <p:nvPr/>
        </p:nvSpPr>
        <p:spPr>
          <a:xfrm>
            <a:off x="129906" y="2708920"/>
            <a:ext cx="746643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lvl="0" indent="-342900">
              <a:buFont typeface="+mj-lt"/>
              <a:buAutoNum type="arabicPeriod" startAt="2"/>
            </a:pPr>
            <a:r>
              <a:rPr lang="en-US" sz="2400" b="1" dirty="0" smtClean="0"/>
              <a:t>Development Phase</a:t>
            </a:r>
            <a:endParaRPr lang="en-US" sz="2400" b="1" dirty="0"/>
          </a:p>
        </p:txBody>
      </p:sp>
      <p:sp>
        <p:nvSpPr>
          <p:cNvPr id="6" name="Rectangle 5"/>
          <p:cNvSpPr/>
          <p:nvPr/>
        </p:nvSpPr>
        <p:spPr>
          <a:xfrm>
            <a:off x="129210" y="4407495"/>
            <a:ext cx="7467126"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lvl="0" indent="-342900">
              <a:buFont typeface="+mj-lt"/>
              <a:buAutoNum type="arabicPeriod" startAt="3"/>
            </a:pPr>
            <a:r>
              <a:rPr lang="en-US" sz="2400" b="1" dirty="0" smtClean="0"/>
              <a:t>Execute Phase</a:t>
            </a:r>
            <a:endParaRPr lang="en-US" sz="2400" b="1" dirty="0"/>
          </a:p>
        </p:txBody>
      </p:sp>
      <p:sp>
        <p:nvSpPr>
          <p:cNvPr id="7" name="Rectangle 6"/>
          <p:cNvSpPr/>
          <p:nvPr/>
        </p:nvSpPr>
        <p:spPr>
          <a:xfrm>
            <a:off x="1281338" y="5703639"/>
            <a:ext cx="631499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lvl="0" indent="-457200">
              <a:buFont typeface="+mj-lt"/>
              <a:buAutoNum type="arabicPeriod" startAt="4"/>
            </a:pPr>
            <a:r>
              <a:rPr lang="en-US" sz="2400" b="1" dirty="0" smtClean="0"/>
              <a:t>Finish</a:t>
            </a:r>
            <a:endParaRPr lang="en-US" sz="2400" dirty="0"/>
          </a:p>
        </p:txBody>
      </p:sp>
      <p:sp>
        <p:nvSpPr>
          <p:cNvPr id="12" name="Rectangle 11"/>
          <p:cNvSpPr/>
          <p:nvPr/>
        </p:nvSpPr>
        <p:spPr>
          <a:xfrm>
            <a:off x="179512" y="4941168"/>
            <a:ext cx="8797132" cy="646331"/>
          </a:xfrm>
          <a:prstGeom prst="rect">
            <a:avLst/>
          </a:prstGeom>
        </p:spPr>
        <p:txBody>
          <a:bodyPr wrap="square">
            <a:spAutoFit/>
          </a:bodyPr>
          <a:lstStyle/>
          <a:p>
            <a:r>
              <a:rPr lang="en-US" dirty="0" smtClean="0"/>
              <a:t>Is where </a:t>
            </a:r>
            <a:r>
              <a:rPr lang="en-US" dirty="0"/>
              <a:t>the Project Management Plan is put into action. It is where </a:t>
            </a:r>
            <a:r>
              <a:rPr lang="en-US" dirty="0" smtClean="0"/>
              <a:t> the </a:t>
            </a:r>
            <a:r>
              <a:rPr lang="en-US" dirty="0"/>
              <a:t>actual work </a:t>
            </a:r>
            <a:r>
              <a:rPr lang="en-US" dirty="0" smtClean="0"/>
              <a:t>of creating </a:t>
            </a:r>
            <a:r>
              <a:rPr lang="en-US" dirty="0"/>
              <a:t>the project </a:t>
            </a:r>
            <a:r>
              <a:rPr lang="en-US" dirty="0" smtClean="0"/>
              <a:t>deliverable s </a:t>
            </a:r>
            <a:r>
              <a:rPr lang="en-US" dirty="0"/>
              <a:t>is </a:t>
            </a:r>
            <a:r>
              <a:rPr lang="en-US" dirty="0" smtClean="0"/>
              <a:t>kicked - off </a:t>
            </a:r>
            <a:r>
              <a:rPr lang="en-US" dirty="0"/>
              <a:t>and done. </a:t>
            </a:r>
          </a:p>
        </p:txBody>
      </p:sp>
      <p:sp>
        <p:nvSpPr>
          <p:cNvPr id="13" name="Rectangle 12"/>
          <p:cNvSpPr/>
          <p:nvPr/>
        </p:nvSpPr>
        <p:spPr>
          <a:xfrm>
            <a:off x="107504" y="3219612"/>
            <a:ext cx="8869140" cy="1200329"/>
          </a:xfrm>
          <a:prstGeom prst="rect">
            <a:avLst/>
          </a:prstGeom>
        </p:spPr>
        <p:txBody>
          <a:bodyPr wrap="square">
            <a:spAutoFit/>
          </a:bodyPr>
          <a:lstStyle/>
          <a:p>
            <a:r>
              <a:rPr lang="en-US" dirty="0"/>
              <a:t>is where the agreed </a:t>
            </a:r>
            <a:r>
              <a:rPr lang="en-US" dirty="0" smtClean="0"/>
              <a:t>project </a:t>
            </a:r>
            <a:r>
              <a:rPr lang="en-US" dirty="0"/>
              <a:t>outline from the </a:t>
            </a:r>
            <a:r>
              <a:rPr lang="en-US" dirty="0">
                <a:solidFill>
                  <a:srgbClr val="FF0000"/>
                </a:solidFill>
              </a:rPr>
              <a:t>Charter</a:t>
            </a:r>
            <a:r>
              <a:rPr lang="en-US" dirty="0"/>
              <a:t> is fleshed out </a:t>
            </a:r>
            <a:r>
              <a:rPr lang="en-US" dirty="0" smtClean="0"/>
              <a:t> into </a:t>
            </a:r>
            <a:r>
              <a:rPr lang="en-US" dirty="0"/>
              <a:t>firm plans, further developing the project’s scope, time, cost, quality, </a:t>
            </a:r>
            <a:r>
              <a:rPr lang="en-US" dirty="0" smtClean="0"/>
              <a:t> resources</a:t>
            </a:r>
            <a:r>
              <a:rPr lang="en-US" dirty="0"/>
              <a:t>, communication, risk and </a:t>
            </a:r>
            <a:r>
              <a:rPr lang="en-US" dirty="0" smtClean="0"/>
              <a:t> required </a:t>
            </a:r>
            <a:r>
              <a:rPr lang="en-US" dirty="0"/>
              <a:t>procurement procedures and </a:t>
            </a:r>
            <a:r>
              <a:rPr lang="en-US" dirty="0" smtClean="0"/>
              <a:t> resulting </a:t>
            </a:r>
            <a:r>
              <a:rPr lang="en-US" dirty="0"/>
              <a:t>in a </a:t>
            </a:r>
            <a:r>
              <a:rPr lang="en-US" dirty="0">
                <a:solidFill>
                  <a:srgbClr val="FF0000"/>
                </a:solidFill>
              </a:rPr>
              <a:t>formal Project Management Plan </a:t>
            </a:r>
            <a:r>
              <a:rPr lang="en-US" dirty="0"/>
              <a:t>which will be </a:t>
            </a:r>
            <a:r>
              <a:rPr lang="en-US" dirty="0" smtClean="0"/>
              <a:t>the </a:t>
            </a:r>
            <a:r>
              <a:rPr lang="en-US" dirty="0"/>
              <a:t>“</a:t>
            </a:r>
            <a:r>
              <a:rPr lang="en-US" dirty="0" smtClean="0"/>
              <a:t>go-to</a:t>
            </a:r>
            <a:r>
              <a:rPr lang="en-US" dirty="0"/>
              <a:t>” </a:t>
            </a:r>
          </a:p>
        </p:txBody>
      </p:sp>
      <p:sp>
        <p:nvSpPr>
          <p:cNvPr id="15" name="Rectangle 14"/>
          <p:cNvSpPr/>
          <p:nvPr/>
        </p:nvSpPr>
        <p:spPr>
          <a:xfrm>
            <a:off x="2483768" y="1752267"/>
            <a:ext cx="6552728" cy="923330"/>
          </a:xfrm>
          <a:prstGeom prst="rect">
            <a:avLst/>
          </a:prstGeom>
        </p:spPr>
        <p:txBody>
          <a:bodyPr wrap="square">
            <a:spAutoFit/>
          </a:bodyPr>
          <a:lstStyle/>
          <a:p>
            <a:r>
              <a:rPr lang="en-US" dirty="0" smtClean="0"/>
              <a:t>is </a:t>
            </a:r>
            <a:r>
              <a:rPr lang="en-US" dirty="0"/>
              <a:t>where the project is conceived, investigated for feasibility, a </a:t>
            </a:r>
            <a:r>
              <a:rPr lang="en-US" dirty="0" smtClean="0"/>
              <a:t> business </a:t>
            </a:r>
            <a:r>
              <a:rPr lang="en-US" dirty="0"/>
              <a:t>case formally proposed and a commitment made by the </a:t>
            </a:r>
            <a:r>
              <a:rPr lang="en-US" dirty="0" smtClean="0"/>
              <a:t>key stakeholders </a:t>
            </a:r>
            <a:r>
              <a:rPr lang="en-US" dirty="0"/>
              <a:t>to progress to </a:t>
            </a:r>
            <a:r>
              <a:rPr lang="en-US" dirty="0" smtClean="0"/>
              <a:t> Developing </a:t>
            </a:r>
            <a:r>
              <a:rPr lang="en-US" dirty="0"/>
              <a:t>a </a:t>
            </a:r>
            <a:r>
              <a:rPr lang="en-US" dirty="0" smtClean="0"/>
              <a:t>plan (</a:t>
            </a:r>
            <a:r>
              <a:rPr lang="en-US" dirty="0" smtClean="0">
                <a:solidFill>
                  <a:srgbClr val="FF0000"/>
                </a:solidFill>
              </a:rPr>
              <a:t>Project Charter</a:t>
            </a:r>
            <a:r>
              <a:rPr lang="en-US" dirty="0" smtClean="0"/>
              <a:t>)</a:t>
            </a:r>
            <a:endParaRPr lang="en-US" dirty="0"/>
          </a:p>
        </p:txBody>
      </p:sp>
    </p:spTree>
    <p:extLst>
      <p:ext uri="{BB962C8B-B14F-4D97-AF65-F5344CB8AC3E}">
        <p14:creationId xmlns:p14="http://schemas.microsoft.com/office/powerpoint/2010/main" val="3905146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Pro_ConservationGlobeVideo">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8764FC4-B7CA-4029-92FF-166BDEE000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PresentationPro_ConservationGlobeVideo</Template>
  <TotalTime>2535</TotalTime>
  <Words>1809</Words>
  <Application>Microsoft Office PowerPoint</Application>
  <PresentationFormat>On-screen Show (4:3)</PresentationFormat>
  <Paragraphs>243</Paragraphs>
  <Slides>21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PresentationPro_ConservationGlobeVideo</vt:lpstr>
      <vt:lpstr>Clip</vt:lpstr>
      <vt:lpstr>إدارة المشروعات Projects Management</vt:lpstr>
      <vt:lpstr>ما هى المزايا التي تحققها إدارة المشروع؟</vt:lpstr>
      <vt:lpstr>Project Manager’s Responsibilities</vt:lpstr>
      <vt:lpstr>Project Manager’s Skills</vt:lpstr>
      <vt:lpstr>Classification of Project Manager Skills</vt:lpstr>
      <vt:lpstr>Project / Program / Portfolio</vt:lpstr>
      <vt:lpstr>PowerPoint Presentation</vt:lpstr>
      <vt:lpstr>Ethics in Project Management</vt:lpstr>
      <vt:lpstr> Project Cycle (Project Stages )</vt:lpstr>
      <vt:lpstr> Project Cycle (Project Stages )</vt:lpstr>
      <vt:lpstr> Project Cycle (Project Stages )</vt:lpstr>
      <vt:lpstr> Project Cycle (Project Stages )</vt:lpstr>
      <vt:lpstr> Project Cycle (Project Stages )</vt:lpstr>
      <vt:lpstr> Project Cycle (Project Stages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Ossama Kenawy</dc:creator>
  <dc:description>animated 2010 green global template from PresentationPro.com</dc:description>
  <cp:lastModifiedBy>Basem</cp:lastModifiedBy>
  <cp:revision>214</cp:revision>
  <dcterms:created xsi:type="dcterms:W3CDTF">2013-03-22T05:31:22Z</dcterms:created>
  <dcterms:modified xsi:type="dcterms:W3CDTF">2015-10-19T19:43:23Z</dcterms:modified>
  <cp:category>2010 global</cp:category>
  <cp:contentStatus>Final</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TC018813579991</vt:lpwstr>
  </property>
  <property fmtid="{D5CDD505-2E9C-101B-9397-08002B2CF9AE}" pid="3" name="_MarkAsFinal">
    <vt:bool>true</vt:bool>
  </property>
</Properties>
</file>